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3" r:id="rId1"/>
  </p:sldMasterIdLst>
  <p:notesMasterIdLst>
    <p:notesMasterId r:id="rId66"/>
  </p:notesMasterIdLst>
  <p:sldIdLst>
    <p:sldId id="256" r:id="rId2"/>
    <p:sldId id="257" r:id="rId3"/>
    <p:sldId id="258" r:id="rId4"/>
    <p:sldId id="264" r:id="rId5"/>
    <p:sldId id="265" r:id="rId6"/>
    <p:sldId id="259" r:id="rId7"/>
    <p:sldId id="263" r:id="rId8"/>
    <p:sldId id="277" r:id="rId9"/>
    <p:sldId id="266" r:id="rId10"/>
    <p:sldId id="267" r:id="rId11"/>
    <p:sldId id="268" r:id="rId12"/>
    <p:sldId id="269" r:id="rId13"/>
    <p:sldId id="270" r:id="rId14"/>
    <p:sldId id="271" r:id="rId15"/>
    <p:sldId id="272" r:id="rId16"/>
    <p:sldId id="273" r:id="rId17"/>
    <p:sldId id="276" r:id="rId18"/>
    <p:sldId id="319" r:id="rId19"/>
    <p:sldId id="278" r:id="rId20"/>
    <p:sldId id="279" r:id="rId21"/>
    <p:sldId id="280" r:id="rId22"/>
    <p:sldId id="281" r:id="rId23"/>
    <p:sldId id="282" r:id="rId24"/>
    <p:sldId id="283" r:id="rId25"/>
    <p:sldId id="284" r:id="rId26"/>
    <p:sldId id="285" r:id="rId27"/>
    <p:sldId id="286" r:id="rId28"/>
    <p:sldId id="287" r:id="rId29"/>
    <p:sldId id="288" r:id="rId30"/>
    <p:sldId id="318" r:id="rId31"/>
    <p:sldId id="304" r:id="rId32"/>
    <p:sldId id="305" r:id="rId33"/>
    <p:sldId id="306" r:id="rId34"/>
    <p:sldId id="260" r:id="rId35"/>
    <p:sldId id="292" r:id="rId36"/>
    <p:sldId id="291" r:id="rId37"/>
    <p:sldId id="293" r:id="rId38"/>
    <p:sldId id="294" r:id="rId39"/>
    <p:sldId id="295" r:id="rId40"/>
    <p:sldId id="297" r:id="rId41"/>
    <p:sldId id="296" r:id="rId42"/>
    <p:sldId id="298" r:id="rId43"/>
    <p:sldId id="299" r:id="rId44"/>
    <p:sldId id="307" r:id="rId45"/>
    <p:sldId id="302" r:id="rId46"/>
    <p:sldId id="303" r:id="rId47"/>
    <p:sldId id="300" r:id="rId48"/>
    <p:sldId id="301" r:id="rId49"/>
    <p:sldId id="316" r:id="rId50"/>
    <p:sldId id="308" r:id="rId51"/>
    <p:sldId id="290" r:id="rId52"/>
    <p:sldId id="309" r:id="rId53"/>
    <p:sldId id="310" r:id="rId54"/>
    <p:sldId id="311" r:id="rId55"/>
    <p:sldId id="312" r:id="rId56"/>
    <p:sldId id="313" r:id="rId57"/>
    <p:sldId id="317" r:id="rId58"/>
    <p:sldId id="261" r:id="rId59"/>
    <p:sldId id="315" r:id="rId60"/>
    <p:sldId id="289" r:id="rId61"/>
    <p:sldId id="320" r:id="rId62"/>
    <p:sldId id="321" r:id="rId63"/>
    <p:sldId id="323" r:id="rId64"/>
    <p:sldId id="324"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3" autoAdjust="0"/>
    <p:restoredTop sz="91304" autoAdjust="0"/>
  </p:normalViewPr>
  <p:slideViewPr>
    <p:cSldViewPr snapToGrid="0">
      <p:cViewPr varScale="1">
        <p:scale>
          <a:sx n="58" d="100"/>
          <a:sy n="58" d="100"/>
        </p:scale>
        <p:origin x="95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2CFCF-F2E5-43B5-87FA-48AB33D10B79}" type="datetimeFigureOut">
              <a:rPr lang="en-US" smtClean="0"/>
              <a:t>5/23/2024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14631-1E40-48B9-B671-151B14BDCF60}" type="slidenum">
              <a:rPr lang="en-US" smtClean="0"/>
              <a:t>‹#›</a:t>
            </a:fld>
            <a:endParaRPr lang="en-US"/>
          </a:p>
        </p:txBody>
      </p:sp>
    </p:spTree>
    <p:extLst>
      <p:ext uri="{BB962C8B-B14F-4D97-AF65-F5344CB8AC3E}">
        <p14:creationId xmlns:p14="http://schemas.microsoft.com/office/powerpoint/2010/main" val="1833604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Turing award winner Jim Gray imagined data science as a "fourth paradigm" of science (empirical, theoretical, computational and now data-driven) and asserted that "everything about science is changing because of the impact of information technology" and the data deluge</a:t>
            </a:r>
          </a:p>
          <a:p>
            <a:pPr marL="171450" indent="-171450">
              <a:buFont typeface="Arial" panose="020B0604020202020204" pitchFamily="34" charset="0"/>
              <a:buChar char="•"/>
            </a:pPr>
            <a:r>
              <a:rPr lang="en-US" dirty="0"/>
              <a:t>In 2015, the American Statistical Association identified database management, statistics and machine learning, and distributed and parallel systems as the three emerging foundational professional communities.</a:t>
            </a:r>
          </a:p>
        </p:txBody>
      </p:sp>
      <p:sp>
        <p:nvSpPr>
          <p:cNvPr id="4" name="Slide Number Placeholder 3"/>
          <p:cNvSpPr>
            <a:spLocks noGrp="1"/>
          </p:cNvSpPr>
          <p:nvPr>
            <p:ph type="sldNum" sz="quarter" idx="5"/>
          </p:nvPr>
        </p:nvSpPr>
        <p:spPr/>
        <p:txBody>
          <a:bodyPr/>
          <a:lstStyle/>
          <a:p>
            <a:fld id="{9D214631-1E40-48B9-B671-151B14BDCF60}" type="slidenum">
              <a:rPr lang="en-US" smtClean="0"/>
              <a:t>9</a:t>
            </a:fld>
            <a:endParaRPr lang="en-US"/>
          </a:p>
        </p:txBody>
      </p:sp>
    </p:spTree>
    <p:extLst>
      <p:ext uri="{BB962C8B-B14F-4D97-AF65-F5344CB8AC3E}">
        <p14:creationId xmlns:p14="http://schemas.microsoft.com/office/powerpoint/2010/main" val="2344499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18</a:t>
            </a:fld>
            <a:endParaRPr lang="en-US"/>
          </a:p>
        </p:txBody>
      </p:sp>
    </p:spTree>
    <p:extLst>
      <p:ext uri="{BB962C8B-B14F-4D97-AF65-F5344CB8AC3E}">
        <p14:creationId xmlns:p14="http://schemas.microsoft.com/office/powerpoint/2010/main" val="1628090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19</a:t>
            </a:fld>
            <a:endParaRPr lang="en-US"/>
          </a:p>
        </p:txBody>
      </p:sp>
    </p:spTree>
    <p:extLst>
      <p:ext uri="{BB962C8B-B14F-4D97-AF65-F5344CB8AC3E}">
        <p14:creationId xmlns:p14="http://schemas.microsoft.com/office/powerpoint/2010/main" val="2614500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20</a:t>
            </a:fld>
            <a:endParaRPr lang="en-US"/>
          </a:p>
        </p:txBody>
      </p:sp>
    </p:spTree>
    <p:extLst>
      <p:ext uri="{BB962C8B-B14F-4D97-AF65-F5344CB8AC3E}">
        <p14:creationId xmlns:p14="http://schemas.microsoft.com/office/powerpoint/2010/main" val="2898607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21</a:t>
            </a:fld>
            <a:endParaRPr lang="en-US"/>
          </a:p>
        </p:txBody>
      </p:sp>
    </p:spTree>
    <p:extLst>
      <p:ext uri="{BB962C8B-B14F-4D97-AF65-F5344CB8AC3E}">
        <p14:creationId xmlns:p14="http://schemas.microsoft.com/office/powerpoint/2010/main" val="1668651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22</a:t>
            </a:fld>
            <a:endParaRPr lang="en-US"/>
          </a:p>
        </p:txBody>
      </p:sp>
    </p:spTree>
    <p:extLst>
      <p:ext uri="{BB962C8B-B14F-4D97-AF65-F5344CB8AC3E}">
        <p14:creationId xmlns:p14="http://schemas.microsoft.com/office/powerpoint/2010/main" val="3488514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23</a:t>
            </a:fld>
            <a:endParaRPr lang="en-US"/>
          </a:p>
        </p:txBody>
      </p:sp>
    </p:spTree>
    <p:extLst>
      <p:ext uri="{BB962C8B-B14F-4D97-AF65-F5344CB8AC3E}">
        <p14:creationId xmlns:p14="http://schemas.microsoft.com/office/powerpoint/2010/main" val="4161340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24</a:t>
            </a:fld>
            <a:endParaRPr lang="en-US"/>
          </a:p>
        </p:txBody>
      </p:sp>
    </p:spTree>
    <p:extLst>
      <p:ext uri="{BB962C8B-B14F-4D97-AF65-F5344CB8AC3E}">
        <p14:creationId xmlns:p14="http://schemas.microsoft.com/office/powerpoint/2010/main" val="2437466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25</a:t>
            </a:fld>
            <a:endParaRPr lang="en-US"/>
          </a:p>
        </p:txBody>
      </p:sp>
    </p:spTree>
    <p:extLst>
      <p:ext uri="{BB962C8B-B14F-4D97-AF65-F5344CB8AC3E}">
        <p14:creationId xmlns:p14="http://schemas.microsoft.com/office/powerpoint/2010/main" val="1533493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26</a:t>
            </a:fld>
            <a:endParaRPr lang="en-US"/>
          </a:p>
        </p:txBody>
      </p:sp>
    </p:spTree>
    <p:extLst>
      <p:ext uri="{BB962C8B-B14F-4D97-AF65-F5344CB8AC3E}">
        <p14:creationId xmlns:p14="http://schemas.microsoft.com/office/powerpoint/2010/main" val="1794146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27</a:t>
            </a:fld>
            <a:endParaRPr lang="en-US"/>
          </a:p>
        </p:txBody>
      </p:sp>
    </p:spTree>
    <p:extLst>
      <p:ext uri="{BB962C8B-B14F-4D97-AF65-F5344CB8AC3E}">
        <p14:creationId xmlns:p14="http://schemas.microsoft.com/office/powerpoint/2010/main" val="1507151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10</a:t>
            </a:fld>
            <a:endParaRPr lang="en-US"/>
          </a:p>
        </p:txBody>
      </p:sp>
    </p:spTree>
    <p:extLst>
      <p:ext uri="{BB962C8B-B14F-4D97-AF65-F5344CB8AC3E}">
        <p14:creationId xmlns:p14="http://schemas.microsoft.com/office/powerpoint/2010/main" val="4123024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2012, when Harvard Business Review called it "The Sexiest Job of the 21st Century", the term "data science" became a buzzword.</a:t>
            </a:r>
          </a:p>
        </p:txBody>
      </p:sp>
      <p:sp>
        <p:nvSpPr>
          <p:cNvPr id="4" name="Slide Number Placeholder 3"/>
          <p:cNvSpPr>
            <a:spLocks noGrp="1"/>
          </p:cNvSpPr>
          <p:nvPr>
            <p:ph type="sldNum" sz="quarter" idx="5"/>
          </p:nvPr>
        </p:nvSpPr>
        <p:spPr/>
        <p:txBody>
          <a:bodyPr/>
          <a:lstStyle/>
          <a:p>
            <a:fld id="{9D214631-1E40-48B9-B671-151B14BDCF60}" type="slidenum">
              <a:rPr lang="en-US" smtClean="0"/>
              <a:t>28</a:t>
            </a:fld>
            <a:endParaRPr lang="en-US"/>
          </a:p>
        </p:txBody>
      </p:sp>
    </p:spTree>
    <p:extLst>
      <p:ext uri="{BB962C8B-B14F-4D97-AF65-F5344CB8AC3E}">
        <p14:creationId xmlns:p14="http://schemas.microsoft.com/office/powerpoint/2010/main" val="3272545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2012, when Harvard Business Review called it "The Sexiest Job of the 21st Century", the term "data science" became a buzzword.</a:t>
            </a:r>
          </a:p>
        </p:txBody>
      </p:sp>
      <p:sp>
        <p:nvSpPr>
          <p:cNvPr id="4" name="Slide Number Placeholder 3"/>
          <p:cNvSpPr>
            <a:spLocks noGrp="1"/>
          </p:cNvSpPr>
          <p:nvPr>
            <p:ph type="sldNum" sz="quarter" idx="5"/>
          </p:nvPr>
        </p:nvSpPr>
        <p:spPr/>
        <p:txBody>
          <a:bodyPr/>
          <a:lstStyle/>
          <a:p>
            <a:fld id="{9D214631-1E40-48B9-B671-151B14BDCF60}" type="slidenum">
              <a:rPr lang="en-US" smtClean="0"/>
              <a:t>29</a:t>
            </a:fld>
            <a:endParaRPr lang="en-US"/>
          </a:p>
        </p:txBody>
      </p:sp>
    </p:spTree>
    <p:extLst>
      <p:ext uri="{BB962C8B-B14F-4D97-AF65-F5344CB8AC3E}">
        <p14:creationId xmlns:p14="http://schemas.microsoft.com/office/powerpoint/2010/main" val="1098568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31</a:t>
            </a:fld>
            <a:endParaRPr lang="en-US"/>
          </a:p>
        </p:txBody>
      </p:sp>
    </p:spTree>
    <p:extLst>
      <p:ext uri="{BB962C8B-B14F-4D97-AF65-F5344CB8AC3E}">
        <p14:creationId xmlns:p14="http://schemas.microsoft.com/office/powerpoint/2010/main" val="4255342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32</a:t>
            </a:fld>
            <a:endParaRPr lang="en-US"/>
          </a:p>
        </p:txBody>
      </p:sp>
    </p:spTree>
    <p:extLst>
      <p:ext uri="{BB962C8B-B14F-4D97-AF65-F5344CB8AC3E}">
        <p14:creationId xmlns:p14="http://schemas.microsoft.com/office/powerpoint/2010/main" val="1353495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33</a:t>
            </a:fld>
            <a:endParaRPr lang="en-US"/>
          </a:p>
        </p:txBody>
      </p:sp>
    </p:spTree>
    <p:extLst>
      <p:ext uri="{BB962C8B-B14F-4D97-AF65-F5344CB8AC3E}">
        <p14:creationId xmlns:p14="http://schemas.microsoft.com/office/powerpoint/2010/main" val="1530743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Search Engines - Google, Yahoo, Bing, Ask, AOL and </a:t>
            </a:r>
            <a:r>
              <a:rPr lang="en-US" sz="1200" b="0" i="0" kern="1200" dirty="0" err="1">
                <a:solidFill>
                  <a:schemeClr val="tx1"/>
                </a:solidFill>
                <a:effectLst/>
                <a:latin typeface="+mn-lt"/>
                <a:ea typeface="+mn-ea"/>
                <a:cs typeface="+mn-cs"/>
              </a:rPr>
              <a:t>Duckduckgo</a:t>
            </a:r>
            <a:r>
              <a:rPr lang="en-US" sz="1200" b="0" i="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All these search engines (including Google) make use of data science algorithms to deliver the best result for our searched query in fraction of seconds. Considering the fact that, Google processes more than 20 petabytes of data everyday.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Had there been no data science, Google wouldn’t have been the ‘Google’ we know today.</a:t>
            </a: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34</a:t>
            </a:fld>
            <a:endParaRPr lang="en-US"/>
          </a:p>
        </p:txBody>
      </p:sp>
    </p:spTree>
    <p:extLst>
      <p:ext uri="{BB962C8B-B14F-4D97-AF65-F5344CB8AC3E}">
        <p14:creationId xmlns:p14="http://schemas.microsoft.com/office/powerpoint/2010/main" val="4145747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Starting from the display banners on various websites to the digital bill boards at the airports – almost all of them are decided by using data science algorithms.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is the reason why digital ads have been able to get a lot higher CTR than traditional advertisements. They can be targeted based on user’s past behaviour. This is the reason why I see ads of analytics trainings while my friend sees ad of apparels in the same place at the same time.</a:t>
            </a:r>
          </a:p>
        </p:txBody>
      </p:sp>
      <p:sp>
        <p:nvSpPr>
          <p:cNvPr id="4" name="Slide Number Placeholder 3"/>
          <p:cNvSpPr>
            <a:spLocks noGrp="1"/>
          </p:cNvSpPr>
          <p:nvPr>
            <p:ph type="sldNum" sz="quarter" idx="5"/>
          </p:nvPr>
        </p:nvSpPr>
        <p:spPr/>
        <p:txBody>
          <a:bodyPr/>
          <a:lstStyle/>
          <a:p>
            <a:fld id="{9D214631-1E40-48B9-B671-151B14BDCF60}" type="slidenum">
              <a:rPr lang="en-US" smtClean="0"/>
              <a:t>35</a:t>
            </a:fld>
            <a:endParaRPr lang="en-US"/>
          </a:p>
        </p:txBody>
      </p:sp>
    </p:spTree>
    <p:extLst>
      <p:ext uri="{BB962C8B-B14F-4D97-AF65-F5344CB8AC3E}">
        <p14:creationId xmlns:p14="http://schemas.microsoft.com/office/powerpoint/2010/main" val="520625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Internet giants like Amazon, Twitter, Google Play, Netflix, </a:t>
            </a:r>
            <a:r>
              <a:rPr lang="en-US" dirty="0" err="1"/>
              <a:t>Linkedin</a:t>
            </a:r>
            <a:r>
              <a:rPr lang="en-US" dirty="0"/>
              <a:t>, </a:t>
            </a:r>
            <a:r>
              <a:rPr lang="en-US" dirty="0" err="1"/>
              <a:t>imdb</a:t>
            </a:r>
            <a:r>
              <a:rPr lang="en-US" dirty="0"/>
              <a:t> and many more uses this system to improve user experience. </a:t>
            </a:r>
          </a:p>
          <a:p>
            <a:pPr marL="171450" indent="-171450">
              <a:buFont typeface="Arial" panose="020B0604020202020204" pitchFamily="34" charset="0"/>
              <a:buChar char="•"/>
            </a:pPr>
            <a:r>
              <a:rPr lang="en-US" dirty="0"/>
              <a:t>The recommendations are made based on previous search results for a user.</a:t>
            </a:r>
          </a:p>
        </p:txBody>
      </p:sp>
      <p:sp>
        <p:nvSpPr>
          <p:cNvPr id="4" name="Slide Number Placeholder 3"/>
          <p:cNvSpPr>
            <a:spLocks noGrp="1"/>
          </p:cNvSpPr>
          <p:nvPr>
            <p:ph type="sldNum" sz="quarter" idx="5"/>
          </p:nvPr>
        </p:nvSpPr>
        <p:spPr/>
        <p:txBody>
          <a:bodyPr/>
          <a:lstStyle/>
          <a:p>
            <a:fld id="{9D214631-1E40-48B9-B671-151B14BDCF60}" type="slidenum">
              <a:rPr lang="en-US" smtClean="0"/>
              <a:t>36</a:t>
            </a:fld>
            <a:endParaRPr lang="en-US"/>
          </a:p>
        </p:txBody>
      </p:sp>
    </p:spTree>
    <p:extLst>
      <p:ext uri="{BB962C8B-B14F-4D97-AF65-F5344CB8AC3E}">
        <p14:creationId xmlns:p14="http://schemas.microsoft.com/office/powerpoint/2010/main" val="983677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upload your image with friends on Facebook and you start getting suggestions to tag your friends. </a:t>
            </a:r>
          </a:p>
          <a:p>
            <a:pPr marL="171450" indent="-171450">
              <a:buFont typeface="Arial" panose="020B0604020202020204" pitchFamily="34" charset="0"/>
              <a:buChar char="•"/>
            </a:pPr>
            <a:r>
              <a:rPr lang="en-US" dirty="0"/>
              <a:t>This automatic tag suggestion feature uses face recognition algorithm. </a:t>
            </a:r>
          </a:p>
          <a:p>
            <a:pPr marL="171450" indent="-171450">
              <a:buFont typeface="Arial" panose="020B0604020202020204" pitchFamily="34" charset="0"/>
              <a:buChar char="•"/>
            </a:pPr>
            <a:r>
              <a:rPr lang="en-US" dirty="0"/>
              <a:t>Similarly, while using </a:t>
            </a:r>
            <a:r>
              <a:rPr lang="en-US" dirty="0" err="1"/>
              <a:t>whatsapp</a:t>
            </a:r>
            <a:r>
              <a:rPr lang="en-US" dirty="0"/>
              <a:t> web, you scan a barcode in your web browser using your mobile phone. </a:t>
            </a:r>
          </a:p>
          <a:p>
            <a:pPr marL="171450" indent="-171450">
              <a:buFont typeface="Arial" panose="020B0604020202020204" pitchFamily="34" charset="0"/>
              <a:buChar char="•"/>
            </a:pPr>
            <a:r>
              <a:rPr lang="en-US" dirty="0"/>
              <a:t>In addition, Google provides you the option to search for images by uploading them. </a:t>
            </a:r>
          </a:p>
          <a:p>
            <a:pPr marL="171450" indent="-171450">
              <a:buFont typeface="Arial" panose="020B0604020202020204" pitchFamily="34" charset="0"/>
              <a:buChar char="•"/>
            </a:pPr>
            <a:r>
              <a:rPr lang="en-US" dirty="0"/>
              <a:t>It uses image recognition and provides related search results.</a:t>
            </a:r>
          </a:p>
        </p:txBody>
      </p:sp>
      <p:sp>
        <p:nvSpPr>
          <p:cNvPr id="4" name="Slide Number Placeholder 3"/>
          <p:cNvSpPr>
            <a:spLocks noGrp="1"/>
          </p:cNvSpPr>
          <p:nvPr>
            <p:ph type="sldNum" sz="quarter" idx="5"/>
          </p:nvPr>
        </p:nvSpPr>
        <p:spPr/>
        <p:txBody>
          <a:bodyPr/>
          <a:lstStyle/>
          <a:p>
            <a:fld id="{9D214631-1E40-48B9-B671-151B14BDCF60}" type="slidenum">
              <a:rPr lang="en-US" smtClean="0"/>
              <a:t>37</a:t>
            </a:fld>
            <a:endParaRPr lang="en-US"/>
          </a:p>
        </p:txBody>
      </p:sp>
    </p:spTree>
    <p:extLst>
      <p:ext uri="{BB962C8B-B14F-4D97-AF65-F5344CB8AC3E}">
        <p14:creationId xmlns:p14="http://schemas.microsoft.com/office/powerpoint/2010/main" val="1950659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of the best example of speech recognition products are Google Voice, Siri, Cortana etc. </a:t>
            </a:r>
          </a:p>
          <a:p>
            <a:pPr marL="171450" indent="-171450">
              <a:buFont typeface="Arial" panose="020B0604020202020204" pitchFamily="34" charset="0"/>
              <a:buChar char="•"/>
            </a:pPr>
            <a:r>
              <a:rPr lang="en-US" dirty="0"/>
              <a:t>Using speech recognition feature, even if you aren’t in a position to type a message, your life wouldn’t stop. </a:t>
            </a:r>
          </a:p>
          <a:p>
            <a:pPr marL="171450" indent="-171450">
              <a:buFont typeface="Arial" panose="020B0604020202020204" pitchFamily="34" charset="0"/>
              <a:buChar char="•"/>
            </a:pPr>
            <a:r>
              <a:rPr lang="en-US" dirty="0"/>
              <a:t>Simply speak out the message and it will be converted to text. </a:t>
            </a:r>
          </a:p>
          <a:p>
            <a:pPr marL="171450" indent="-171450">
              <a:buFont typeface="Arial" panose="020B0604020202020204" pitchFamily="34" charset="0"/>
              <a:buChar char="•"/>
            </a:pPr>
            <a:r>
              <a:rPr lang="en-US" dirty="0"/>
              <a:t>However, at times, you would realize, speech recognition doesn’t perform accurately.</a:t>
            </a:r>
          </a:p>
        </p:txBody>
      </p:sp>
      <p:sp>
        <p:nvSpPr>
          <p:cNvPr id="4" name="Slide Number Placeholder 3"/>
          <p:cNvSpPr>
            <a:spLocks noGrp="1"/>
          </p:cNvSpPr>
          <p:nvPr>
            <p:ph type="sldNum" sz="quarter" idx="5"/>
          </p:nvPr>
        </p:nvSpPr>
        <p:spPr/>
        <p:txBody>
          <a:bodyPr/>
          <a:lstStyle/>
          <a:p>
            <a:fld id="{9D214631-1E40-48B9-B671-151B14BDCF60}" type="slidenum">
              <a:rPr lang="en-US" smtClean="0"/>
              <a:t>38</a:t>
            </a:fld>
            <a:endParaRPr lang="en-US"/>
          </a:p>
        </p:txBody>
      </p:sp>
    </p:spTree>
    <p:extLst>
      <p:ext uri="{BB962C8B-B14F-4D97-AF65-F5344CB8AC3E}">
        <p14:creationId xmlns:p14="http://schemas.microsoft.com/office/powerpoint/2010/main" val="3423227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11</a:t>
            </a:fld>
            <a:endParaRPr lang="en-US"/>
          </a:p>
        </p:txBody>
      </p:sp>
    </p:spTree>
    <p:extLst>
      <p:ext uri="{BB962C8B-B14F-4D97-AF65-F5344CB8AC3E}">
        <p14:creationId xmlns:p14="http://schemas.microsoft.com/office/powerpoint/2010/main" val="28307983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 Sports, Zynga, Sony, Nintendo, Activision-Blizzard have led gaming experience to the next level using data science. </a:t>
            </a:r>
          </a:p>
          <a:p>
            <a:pPr marL="171450" indent="-171450">
              <a:buFont typeface="Arial" panose="020B0604020202020204" pitchFamily="34" charset="0"/>
              <a:buChar char="•"/>
            </a:pPr>
            <a:r>
              <a:rPr lang="en-US" dirty="0"/>
              <a:t>Games are now designed using machine learning algorithms which improve / upgrade themselves as the player moves up to a higher level. </a:t>
            </a:r>
          </a:p>
          <a:p>
            <a:pPr marL="171450" indent="-171450">
              <a:buFont typeface="Arial" panose="020B0604020202020204" pitchFamily="34" charset="0"/>
              <a:buChar char="•"/>
            </a:pPr>
            <a:r>
              <a:rPr lang="en-US" dirty="0"/>
              <a:t>In motion gaming also, your opponent (computer) analyzes your previous moves and accordingly shapes up its game.</a:t>
            </a:r>
          </a:p>
        </p:txBody>
      </p:sp>
      <p:sp>
        <p:nvSpPr>
          <p:cNvPr id="4" name="Slide Number Placeholder 3"/>
          <p:cNvSpPr>
            <a:spLocks noGrp="1"/>
          </p:cNvSpPr>
          <p:nvPr>
            <p:ph type="sldNum" sz="quarter" idx="5"/>
          </p:nvPr>
        </p:nvSpPr>
        <p:spPr/>
        <p:txBody>
          <a:bodyPr/>
          <a:lstStyle/>
          <a:p>
            <a:fld id="{9D214631-1E40-48B9-B671-151B14BDCF60}" type="slidenum">
              <a:rPr lang="en-US" smtClean="0"/>
              <a:t>39</a:t>
            </a:fld>
            <a:endParaRPr lang="en-US"/>
          </a:p>
        </p:txBody>
      </p:sp>
    </p:spTree>
    <p:extLst>
      <p:ext uri="{BB962C8B-B14F-4D97-AF65-F5344CB8AC3E}">
        <p14:creationId xmlns:p14="http://schemas.microsoft.com/office/powerpoint/2010/main" val="3333967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a basic level, these websites are being driven by lots and lots of data which is fetched using APIs and RSS Feeds. </a:t>
            </a:r>
          </a:p>
          <a:p>
            <a:pPr marL="171450" indent="-171450">
              <a:buFont typeface="Arial" panose="020B0604020202020204" pitchFamily="34" charset="0"/>
              <a:buChar char="•"/>
            </a:pPr>
            <a:r>
              <a:rPr lang="en-US" dirty="0"/>
              <a:t>If you have ever used these websites, you would know, the convenience of comparing the price of a product from multiple vendors at one place. </a:t>
            </a:r>
          </a:p>
          <a:p>
            <a:pPr marL="171450" indent="-171450">
              <a:buFont typeface="Arial" panose="020B0604020202020204" pitchFamily="34" charset="0"/>
              <a:buChar char="•"/>
            </a:pPr>
            <a:r>
              <a:rPr lang="en-US" dirty="0"/>
              <a:t>PriceGrabber, </a:t>
            </a:r>
            <a:r>
              <a:rPr lang="en-US" dirty="0" err="1"/>
              <a:t>PriceRunner</a:t>
            </a:r>
            <a:r>
              <a:rPr lang="en-US" dirty="0"/>
              <a:t>, Junglee, </a:t>
            </a:r>
            <a:r>
              <a:rPr lang="en-US" dirty="0" err="1"/>
              <a:t>Shopzilla</a:t>
            </a:r>
            <a:r>
              <a:rPr lang="en-US" dirty="0"/>
              <a:t>, </a:t>
            </a:r>
            <a:r>
              <a:rPr lang="en-US" dirty="0" err="1"/>
              <a:t>DealTime</a:t>
            </a:r>
            <a:r>
              <a:rPr lang="en-US" dirty="0"/>
              <a:t> are some examples of price comparison websites. </a:t>
            </a:r>
          </a:p>
          <a:p>
            <a:pPr marL="171450" indent="-171450">
              <a:buFont typeface="Arial" panose="020B0604020202020204" pitchFamily="34" charset="0"/>
              <a:buChar char="•"/>
            </a:pPr>
            <a:r>
              <a:rPr lang="en-US" dirty="0"/>
              <a:t>Now a days, price comparison website can be found in almost every domain such as technology, hospitality, automobiles, durables, apparels etc.</a:t>
            </a:r>
          </a:p>
        </p:txBody>
      </p:sp>
      <p:sp>
        <p:nvSpPr>
          <p:cNvPr id="4" name="Slide Number Placeholder 3"/>
          <p:cNvSpPr>
            <a:spLocks noGrp="1"/>
          </p:cNvSpPr>
          <p:nvPr>
            <p:ph type="sldNum" sz="quarter" idx="5"/>
          </p:nvPr>
        </p:nvSpPr>
        <p:spPr/>
        <p:txBody>
          <a:bodyPr/>
          <a:lstStyle/>
          <a:p>
            <a:fld id="{9D214631-1E40-48B9-B671-151B14BDCF60}" type="slidenum">
              <a:rPr lang="en-US" smtClean="0"/>
              <a:t>40</a:t>
            </a:fld>
            <a:endParaRPr lang="en-US"/>
          </a:p>
        </p:txBody>
      </p:sp>
    </p:spTree>
    <p:extLst>
      <p:ext uri="{BB962C8B-B14F-4D97-AF65-F5344CB8AC3E}">
        <p14:creationId xmlns:p14="http://schemas.microsoft.com/office/powerpoint/2010/main" val="35586001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Airline Industry across the world is known to bear heavy losses. Except a few airline service providers, companies are struggling to maintain their occupancy ratio and operating profits. With high rise in air fuel prices and need to offer heavy discounts to customers has further made the situation worse. It wasn’t for long when airlines companies started using data science to identify the strategic areas of improvements. </a:t>
            </a:r>
          </a:p>
          <a:p>
            <a:pPr marL="171450" indent="-171450">
              <a:buFont typeface="Arial" panose="020B0604020202020204" pitchFamily="34" charset="0"/>
              <a:buChar char="•"/>
            </a:pPr>
            <a:r>
              <a:rPr lang="en-US" dirty="0"/>
              <a:t>Now using data science, the airline companies can:</a:t>
            </a:r>
          </a:p>
          <a:p>
            <a:pPr marL="628650" lvl="1" indent="-171450">
              <a:buFont typeface="Arial" panose="020B0604020202020204" pitchFamily="34" charset="0"/>
              <a:buChar char="•"/>
            </a:pPr>
            <a:r>
              <a:rPr lang="en-US" dirty="0"/>
              <a:t>Predict flight delay</a:t>
            </a:r>
          </a:p>
          <a:p>
            <a:pPr marL="628650" lvl="1" indent="-171450">
              <a:buFont typeface="Arial" panose="020B0604020202020204" pitchFamily="34" charset="0"/>
              <a:buChar char="•"/>
            </a:pPr>
            <a:r>
              <a:rPr lang="en-US" dirty="0"/>
              <a:t>Decide which class of airplanes to buy</a:t>
            </a:r>
          </a:p>
          <a:p>
            <a:pPr marL="628650" lvl="1" indent="-171450">
              <a:buFont typeface="Arial" panose="020B0604020202020204" pitchFamily="34" charset="0"/>
              <a:buChar char="•"/>
            </a:pPr>
            <a:r>
              <a:rPr lang="en-US" dirty="0"/>
              <a:t>Whether to directly land at the destination, or take a halt in between (For example: A flight can have a direct route from New Delhi to New York. Alternatively, it can also choose to halt in any country.)</a:t>
            </a:r>
          </a:p>
          <a:p>
            <a:pPr marL="628650" lvl="1" indent="-171450">
              <a:buFont typeface="Arial" panose="020B0604020202020204" pitchFamily="34" charset="0"/>
              <a:buChar char="•"/>
            </a:pPr>
            <a:r>
              <a:rPr lang="en-US" dirty="0"/>
              <a:t>Effectively drive customer loyalty programs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Southwest Airlines, Alaska Airlines are among the top companies who’ve embraced data science to bring changes in their way of working.</a:t>
            </a:r>
          </a:p>
        </p:txBody>
      </p:sp>
      <p:sp>
        <p:nvSpPr>
          <p:cNvPr id="4" name="Slide Number Placeholder 3"/>
          <p:cNvSpPr>
            <a:spLocks noGrp="1"/>
          </p:cNvSpPr>
          <p:nvPr>
            <p:ph type="sldNum" sz="quarter" idx="5"/>
          </p:nvPr>
        </p:nvSpPr>
        <p:spPr/>
        <p:txBody>
          <a:bodyPr/>
          <a:lstStyle/>
          <a:p>
            <a:fld id="{9D214631-1E40-48B9-B671-151B14BDCF60}" type="slidenum">
              <a:rPr lang="en-US" smtClean="0"/>
              <a:t>41</a:t>
            </a:fld>
            <a:endParaRPr lang="en-US"/>
          </a:p>
        </p:txBody>
      </p:sp>
    </p:spTree>
    <p:extLst>
      <p:ext uri="{BB962C8B-B14F-4D97-AF65-F5344CB8AC3E}">
        <p14:creationId xmlns:p14="http://schemas.microsoft.com/office/powerpoint/2010/main" val="2721277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of the first applications of data science originated from Finance discipline. </a:t>
            </a:r>
          </a:p>
          <a:p>
            <a:pPr marL="171450" indent="-171450">
              <a:buFont typeface="Arial" panose="020B0604020202020204" pitchFamily="34" charset="0"/>
              <a:buChar char="•"/>
            </a:pPr>
            <a:r>
              <a:rPr lang="en-US" dirty="0"/>
              <a:t>Companies were fed up of bad debts and losses every year. </a:t>
            </a:r>
          </a:p>
          <a:p>
            <a:pPr marL="171450" indent="-171450">
              <a:buFont typeface="Arial" panose="020B0604020202020204" pitchFamily="34" charset="0"/>
              <a:buChar char="•"/>
            </a:pPr>
            <a:r>
              <a:rPr lang="en-US" dirty="0"/>
              <a:t>However, they had a lot of data which use to get collected during the initial paper work while sanctioning loans. </a:t>
            </a:r>
          </a:p>
          <a:p>
            <a:pPr marL="171450" indent="-171450">
              <a:buFont typeface="Arial" panose="020B0604020202020204" pitchFamily="34" charset="0"/>
              <a:buChar char="•"/>
            </a:pPr>
            <a:r>
              <a:rPr lang="en-US" dirty="0"/>
              <a:t>They decided to bring in data science practices in order to rescue them out of losses. </a:t>
            </a:r>
          </a:p>
          <a:p>
            <a:pPr marL="171450" indent="-171450">
              <a:buFont typeface="Arial" panose="020B0604020202020204" pitchFamily="34" charset="0"/>
              <a:buChar char="•"/>
            </a:pPr>
            <a:r>
              <a:rPr lang="en-US" dirty="0"/>
              <a:t>Over the years, banking companies learned to divide and conquer data via customer profiling, past expenditures and other essential variables to analyze the probabilities of risk and default.</a:t>
            </a:r>
          </a:p>
          <a:p>
            <a:pPr marL="171450" indent="-171450">
              <a:buFont typeface="Arial" panose="020B0604020202020204" pitchFamily="34" charset="0"/>
              <a:buChar char="•"/>
            </a:pPr>
            <a:r>
              <a:rPr lang="en-US" dirty="0"/>
              <a:t> Moreover, it also helped them to push their banking products based on customer’s purchasing power.</a:t>
            </a:r>
          </a:p>
        </p:txBody>
      </p:sp>
      <p:sp>
        <p:nvSpPr>
          <p:cNvPr id="4" name="Slide Number Placeholder 3"/>
          <p:cNvSpPr>
            <a:spLocks noGrp="1"/>
          </p:cNvSpPr>
          <p:nvPr>
            <p:ph type="sldNum" sz="quarter" idx="5"/>
          </p:nvPr>
        </p:nvSpPr>
        <p:spPr/>
        <p:txBody>
          <a:bodyPr/>
          <a:lstStyle/>
          <a:p>
            <a:fld id="{9D214631-1E40-48B9-B671-151B14BDCF60}" type="slidenum">
              <a:rPr lang="en-US" smtClean="0"/>
              <a:t>42</a:t>
            </a:fld>
            <a:endParaRPr lang="en-US"/>
          </a:p>
        </p:txBody>
      </p:sp>
    </p:spTree>
    <p:extLst>
      <p:ext uri="{BB962C8B-B14F-4D97-AF65-F5344CB8AC3E}">
        <p14:creationId xmlns:p14="http://schemas.microsoft.com/office/powerpoint/2010/main" val="84148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Logistic companies like DHL, FedEx, UPS, </a:t>
            </a:r>
            <a:r>
              <a:rPr lang="en-US" dirty="0" err="1"/>
              <a:t>Kuhne+Nagel</a:t>
            </a:r>
            <a:r>
              <a:rPr lang="en-US" dirty="0"/>
              <a:t> have used data science to improve their operational efficiency. </a:t>
            </a:r>
          </a:p>
          <a:p>
            <a:pPr marL="171450" indent="-171450">
              <a:buFont typeface="Arial" panose="020B0604020202020204" pitchFamily="34" charset="0"/>
              <a:buChar char="•"/>
            </a:pPr>
            <a:r>
              <a:rPr lang="en-US" dirty="0"/>
              <a:t>Using data science, these companies have discovered the best routes to ship, the best suited time to deliver, the best mode of transport to choose thus leading to cost efficiency, and many more to mention. </a:t>
            </a:r>
          </a:p>
          <a:p>
            <a:pPr marL="171450" indent="-171450">
              <a:buFont typeface="Arial" panose="020B0604020202020204" pitchFamily="34" charset="0"/>
              <a:buChar char="•"/>
            </a:pPr>
            <a:r>
              <a:rPr lang="en-US" dirty="0"/>
              <a:t>Further more, the data that these companies generate using the GPS installed, provides them a lots of possibilities to explore using data science.</a:t>
            </a:r>
          </a:p>
        </p:txBody>
      </p:sp>
      <p:sp>
        <p:nvSpPr>
          <p:cNvPr id="4" name="Slide Number Placeholder 3"/>
          <p:cNvSpPr>
            <a:spLocks noGrp="1"/>
          </p:cNvSpPr>
          <p:nvPr>
            <p:ph type="sldNum" sz="quarter" idx="5"/>
          </p:nvPr>
        </p:nvSpPr>
        <p:spPr/>
        <p:txBody>
          <a:bodyPr/>
          <a:lstStyle/>
          <a:p>
            <a:fld id="{9D214631-1E40-48B9-B671-151B14BDCF60}" type="slidenum">
              <a:rPr lang="en-US" smtClean="0"/>
              <a:t>43</a:t>
            </a:fld>
            <a:endParaRPr lang="en-US"/>
          </a:p>
        </p:txBody>
      </p:sp>
    </p:spTree>
    <p:extLst>
      <p:ext uri="{BB962C8B-B14F-4D97-AF65-F5344CB8AC3E}">
        <p14:creationId xmlns:p14="http://schemas.microsoft.com/office/powerpoint/2010/main" val="3359705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44</a:t>
            </a:fld>
            <a:endParaRPr lang="en-US"/>
          </a:p>
        </p:txBody>
      </p:sp>
    </p:spTree>
    <p:extLst>
      <p:ext uri="{BB962C8B-B14F-4D97-AF65-F5344CB8AC3E}">
        <p14:creationId xmlns:p14="http://schemas.microsoft.com/office/powerpoint/2010/main" val="4230990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Medical Image Analysis</a:t>
            </a:r>
          </a:p>
          <a:p>
            <a:pPr marL="171450" indent="-171450">
              <a:buFont typeface="Arial" panose="020B0604020202020204" pitchFamily="34" charset="0"/>
              <a:buChar char="•"/>
            </a:pPr>
            <a:r>
              <a:rPr lang="en-US" dirty="0"/>
              <a:t>Genetics and Genomics</a:t>
            </a:r>
          </a:p>
          <a:p>
            <a:pPr marL="171450" indent="-171450">
              <a:buFont typeface="Arial" panose="020B0604020202020204" pitchFamily="34" charset="0"/>
              <a:buChar char="•"/>
            </a:pPr>
            <a:r>
              <a:rPr lang="en-US" dirty="0"/>
              <a:t>Drug Development</a:t>
            </a:r>
          </a:p>
          <a:p>
            <a:pPr marL="171450" indent="-171450">
              <a:buFont typeface="Arial" panose="020B0604020202020204" pitchFamily="34" charset="0"/>
              <a:buChar char="•"/>
            </a:pPr>
            <a:r>
              <a:rPr lang="en-US" dirty="0"/>
              <a:t>Virtual assistance for patients and customer support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45</a:t>
            </a:fld>
            <a:endParaRPr lang="en-US"/>
          </a:p>
        </p:txBody>
      </p:sp>
    </p:spTree>
    <p:extLst>
      <p:ext uri="{BB962C8B-B14F-4D97-AF65-F5344CB8AC3E}">
        <p14:creationId xmlns:p14="http://schemas.microsoft.com/office/powerpoint/2010/main" val="23102631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 Science and Virtual Reality do have a relationship, considering a VR headset contains computing knowledge, algorithms and data to provide you with the best viewing experience. </a:t>
            </a:r>
          </a:p>
          <a:p>
            <a:pPr marL="171450" indent="-171450">
              <a:buFont typeface="Arial" panose="020B0604020202020204" pitchFamily="34" charset="0"/>
              <a:buChar char="•"/>
            </a:pPr>
            <a:r>
              <a:rPr lang="en-US" dirty="0"/>
              <a:t>A very small step towards this is the high trending game of </a:t>
            </a:r>
            <a:r>
              <a:rPr lang="en-US" dirty="0" err="1"/>
              <a:t>Pokemon</a:t>
            </a:r>
            <a:r>
              <a:rPr lang="en-US" dirty="0"/>
              <a:t> GO. </a:t>
            </a:r>
          </a:p>
          <a:p>
            <a:pPr marL="171450" indent="-171450">
              <a:buFont typeface="Arial" panose="020B0604020202020204" pitchFamily="34" charset="0"/>
              <a:buChar char="•"/>
            </a:pPr>
            <a:r>
              <a:rPr lang="en-US" dirty="0"/>
              <a:t>The ability to walk around things and look at </a:t>
            </a:r>
            <a:r>
              <a:rPr lang="en-US" dirty="0" err="1"/>
              <a:t>Pokemon</a:t>
            </a:r>
            <a:r>
              <a:rPr lang="en-US" dirty="0"/>
              <a:t> on walls, streets, things that aren’t really there. </a:t>
            </a:r>
          </a:p>
          <a:p>
            <a:pPr marL="171450" indent="-171450">
              <a:buFont typeface="Arial" panose="020B0604020202020204" pitchFamily="34" charset="0"/>
              <a:buChar char="•"/>
            </a:pPr>
            <a:r>
              <a:rPr lang="en-US" dirty="0"/>
              <a:t>The creators of this game used the data from Ingress, the last app from the same company, to choose the locations of the </a:t>
            </a:r>
            <a:r>
              <a:rPr lang="en-US" dirty="0" err="1"/>
              <a:t>Pokemon</a:t>
            </a:r>
            <a:r>
              <a:rPr lang="en-US" dirty="0"/>
              <a:t> and gyms.</a:t>
            </a:r>
          </a:p>
        </p:txBody>
      </p:sp>
      <p:sp>
        <p:nvSpPr>
          <p:cNvPr id="4" name="Slide Number Placeholder 3"/>
          <p:cNvSpPr>
            <a:spLocks noGrp="1"/>
          </p:cNvSpPr>
          <p:nvPr>
            <p:ph type="sldNum" sz="quarter" idx="5"/>
          </p:nvPr>
        </p:nvSpPr>
        <p:spPr/>
        <p:txBody>
          <a:bodyPr/>
          <a:lstStyle/>
          <a:p>
            <a:fld id="{9D214631-1E40-48B9-B671-151B14BDCF60}" type="slidenum">
              <a:rPr lang="en-US" smtClean="0"/>
              <a:t>46</a:t>
            </a:fld>
            <a:endParaRPr lang="en-US"/>
          </a:p>
        </p:txBody>
      </p:sp>
    </p:spTree>
    <p:extLst>
      <p:ext uri="{BB962C8B-B14F-4D97-AF65-F5344CB8AC3E}">
        <p14:creationId xmlns:p14="http://schemas.microsoft.com/office/powerpoint/2010/main" val="17736254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47</a:t>
            </a:fld>
            <a:endParaRPr lang="en-US"/>
          </a:p>
        </p:txBody>
      </p:sp>
    </p:spTree>
    <p:extLst>
      <p:ext uri="{BB962C8B-B14F-4D97-AF65-F5344CB8AC3E}">
        <p14:creationId xmlns:p14="http://schemas.microsoft.com/office/powerpoint/2010/main" val="372011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Imagine a world, where we are surrounded by robots like these. Will they do any good for us? </a:t>
            </a: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48</a:t>
            </a:fld>
            <a:endParaRPr lang="en-US"/>
          </a:p>
        </p:txBody>
      </p:sp>
    </p:spTree>
    <p:extLst>
      <p:ext uri="{BB962C8B-B14F-4D97-AF65-F5344CB8AC3E}">
        <p14:creationId xmlns:p14="http://schemas.microsoft.com/office/powerpoint/2010/main" val="2598747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 Analysis</a:t>
            </a:r>
          </a:p>
          <a:p>
            <a:pPr marL="628650" lvl="1" indent="-171450">
              <a:buFont typeface="Arial" panose="020B0604020202020204" pitchFamily="34" charset="0"/>
              <a:buChar char="•"/>
            </a:pPr>
            <a:r>
              <a:rPr lang="en-US" dirty="0"/>
              <a:t>What percentage of users back to our site?</a:t>
            </a:r>
          </a:p>
          <a:p>
            <a:pPr marL="628650" lvl="1" indent="-171450">
              <a:buFont typeface="Arial" panose="020B0604020202020204" pitchFamily="34" charset="0"/>
              <a:buChar char="•"/>
            </a:pPr>
            <a:r>
              <a:rPr lang="en-US" dirty="0"/>
              <a:t>Which products usually bought together?</a:t>
            </a:r>
          </a:p>
          <a:p>
            <a:pPr marL="171450" indent="-171450">
              <a:buFont typeface="Arial" panose="020B0604020202020204" pitchFamily="34" charset="0"/>
              <a:buChar char="•"/>
            </a:pPr>
            <a:r>
              <a:rPr lang="en-US" dirty="0"/>
              <a:t>Modelling Statistics</a:t>
            </a:r>
          </a:p>
          <a:p>
            <a:pPr marL="628650" lvl="1" indent="-171450">
              <a:buFont typeface="Arial" panose="020B0604020202020204" pitchFamily="34" charset="0"/>
              <a:buChar char="•"/>
            </a:pPr>
            <a:r>
              <a:rPr lang="en-US" dirty="0"/>
              <a:t>How many cars  are going to sell next year?</a:t>
            </a:r>
          </a:p>
          <a:p>
            <a:pPr marL="628650" lvl="1" indent="-171450">
              <a:buFont typeface="Arial" panose="020B0604020202020204" pitchFamily="34" charset="0"/>
              <a:buChar char="•"/>
            </a:pPr>
            <a:r>
              <a:rPr lang="en-US" dirty="0"/>
              <a:t>Which city is better for opening new office?</a:t>
            </a:r>
          </a:p>
          <a:p>
            <a:pPr marL="171450" indent="-171450">
              <a:buFont typeface="Arial" panose="020B0604020202020204" pitchFamily="34" charset="0"/>
              <a:buChar char="•"/>
            </a:pPr>
            <a:r>
              <a:rPr lang="en-US" dirty="0"/>
              <a:t>Engineering / Prototyping</a:t>
            </a:r>
          </a:p>
          <a:p>
            <a:pPr marL="628650" lvl="1" indent="-171450">
              <a:buFont typeface="Arial" panose="020B0604020202020204" pitchFamily="34" charset="0"/>
              <a:buChar char="•"/>
            </a:pPr>
            <a:r>
              <a:rPr lang="en-US" dirty="0"/>
              <a:t>Product to use a prediction model</a:t>
            </a:r>
          </a:p>
          <a:p>
            <a:pPr marL="628650" lvl="1" indent="-171450">
              <a:buFont typeface="Arial" panose="020B0604020202020204" pitchFamily="34" charset="0"/>
              <a:buChar char="•"/>
            </a:pPr>
            <a:r>
              <a:rPr lang="en-US" dirty="0"/>
              <a:t>Visualization of Analytics</a:t>
            </a:r>
          </a:p>
        </p:txBody>
      </p:sp>
      <p:sp>
        <p:nvSpPr>
          <p:cNvPr id="4" name="Slide Number Placeholder 3"/>
          <p:cNvSpPr>
            <a:spLocks noGrp="1"/>
          </p:cNvSpPr>
          <p:nvPr>
            <p:ph type="sldNum" sz="quarter" idx="5"/>
          </p:nvPr>
        </p:nvSpPr>
        <p:spPr/>
        <p:txBody>
          <a:bodyPr/>
          <a:lstStyle/>
          <a:p>
            <a:fld id="{9D214631-1E40-48B9-B671-151B14BDCF60}" type="slidenum">
              <a:rPr lang="en-US" smtClean="0"/>
              <a:t>12</a:t>
            </a:fld>
            <a:endParaRPr lang="en-US"/>
          </a:p>
        </p:txBody>
      </p:sp>
    </p:spTree>
    <p:extLst>
      <p:ext uri="{BB962C8B-B14F-4D97-AF65-F5344CB8AC3E}">
        <p14:creationId xmlns:p14="http://schemas.microsoft.com/office/powerpoint/2010/main" val="2605217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 scientists are given the opportunity to develop smart data-driven applications that enable the reduce unnecessary energy use,” says Ronald Root, Senior Data Driven Business Developer &amp; Privacy Officer for </a:t>
            </a:r>
            <a:r>
              <a:rPr lang="en-US" dirty="0" err="1"/>
              <a:t>Eneco</a:t>
            </a:r>
            <a:r>
              <a:rPr lang="en-US" dirty="0"/>
              <a:t>.</a:t>
            </a:r>
          </a:p>
        </p:txBody>
      </p:sp>
      <p:sp>
        <p:nvSpPr>
          <p:cNvPr id="4" name="Slide Number Placeholder 3"/>
          <p:cNvSpPr>
            <a:spLocks noGrp="1"/>
          </p:cNvSpPr>
          <p:nvPr>
            <p:ph type="sldNum" sz="quarter" idx="5"/>
          </p:nvPr>
        </p:nvSpPr>
        <p:spPr/>
        <p:txBody>
          <a:bodyPr/>
          <a:lstStyle/>
          <a:p>
            <a:fld id="{9D214631-1E40-48B9-B671-151B14BDCF60}" type="slidenum">
              <a:rPr lang="en-US" smtClean="0"/>
              <a:t>50</a:t>
            </a:fld>
            <a:endParaRPr lang="en-US"/>
          </a:p>
        </p:txBody>
      </p:sp>
    </p:spTree>
    <p:extLst>
      <p:ext uri="{BB962C8B-B14F-4D97-AF65-F5344CB8AC3E}">
        <p14:creationId xmlns:p14="http://schemas.microsoft.com/office/powerpoint/2010/main" val="1618632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Data scientists will develop solutions with our open data, in which man and machine can work together to benefit the people</a:t>
            </a: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52</a:t>
            </a:fld>
            <a:endParaRPr lang="en-US"/>
          </a:p>
        </p:txBody>
      </p:sp>
    </p:spTree>
    <p:extLst>
      <p:ext uri="{BB962C8B-B14F-4D97-AF65-F5344CB8AC3E}">
        <p14:creationId xmlns:p14="http://schemas.microsoft.com/office/powerpoint/2010/main" val="416504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data-science organization that is solely focused on social good and offers various opportunities for volunteering, whether it’s through mentoring or using your data science skills to help solve a social problem</a:t>
            </a: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53</a:t>
            </a:fld>
            <a:endParaRPr lang="en-US"/>
          </a:p>
        </p:txBody>
      </p:sp>
    </p:spTree>
    <p:extLst>
      <p:ext uri="{BB962C8B-B14F-4D97-AF65-F5344CB8AC3E}">
        <p14:creationId xmlns:p14="http://schemas.microsoft.com/office/powerpoint/2010/main" val="3099345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newer, socially-focused competition platform, </a:t>
            </a:r>
            <a:r>
              <a:rPr lang="en-US" sz="1200" b="0" i="0" kern="1200" dirty="0" err="1">
                <a:solidFill>
                  <a:schemeClr val="tx1"/>
                </a:solidFill>
                <a:effectLst/>
                <a:latin typeface="+mn-lt"/>
                <a:ea typeface="+mn-ea"/>
                <a:cs typeface="+mn-cs"/>
              </a:rPr>
              <a:t>DrivenData</a:t>
            </a:r>
            <a:r>
              <a:rPr lang="en-US" sz="1200" b="0" i="0" kern="1200" dirty="0">
                <a:solidFill>
                  <a:schemeClr val="tx1"/>
                </a:solidFill>
                <a:effectLst/>
                <a:latin typeface="+mn-lt"/>
                <a:ea typeface="+mn-ea"/>
                <a:cs typeface="+mn-cs"/>
              </a:rPr>
              <a:t> partners with various organizations. These organizations are typically non-profit, focused on difficult social problems with real-world impact.</a:t>
            </a: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54</a:t>
            </a:fld>
            <a:endParaRPr lang="en-US"/>
          </a:p>
        </p:txBody>
      </p:sp>
    </p:spTree>
    <p:extLst>
      <p:ext uri="{BB962C8B-B14F-4D97-AF65-F5344CB8AC3E}">
        <p14:creationId xmlns:p14="http://schemas.microsoft.com/office/powerpoint/2010/main" val="2271100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resourceful data scientist can identify and work to solve social good problems on their own, with the data available to them.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great resource for data is the Gap Minder Foundation which provides statistics to understand global trends.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Rather than obscuring statistics with emotions or drama, Gap Minder emphasizes objectivity to promote genuine understanding of our world so that we can work better to make it better.</a:t>
            </a: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55</a:t>
            </a:fld>
            <a:endParaRPr lang="en-US"/>
          </a:p>
        </p:txBody>
      </p:sp>
    </p:spTree>
    <p:extLst>
      <p:ext uri="{BB962C8B-B14F-4D97-AF65-F5344CB8AC3E}">
        <p14:creationId xmlns:p14="http://schemas.microsoft.com/office/powerpoint/2010/main" val="40131589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Data science positions exist and continue to emerge across all sectors, from the private to the public and non-profit sectors.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There are so many opportunities to make a meaningful social impact in your professional endeavors.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Within the private sector, there are certainly companies that develop innovative solutions to greater societal problems. </a:t>
            </a:r>
          </a:p>
          <a:p>
            <a:pPr marL="171450" indent="-171450">
              <a:buFont typeface="Arial" panose="020B0604020202020204" pitchFamily="34" charset="0"/>
              <a:buChar char="•"/>
            </a:pPr>
            <a:r>
              <a:rPr lang="en-US" dirty="0"/>
              <a:t>Data science work is also available for organizations that are oriented towards serving the public good.</a:t>
            </a:r>
          </a:p>
          <a:p>
            <a:pPr marL="171450" indent="-171450">
              <a:buFont typeface="Arial" panose="020B0604020202020204" pitchFamily="34" charset="0"/>
              <a:buChar char="•"/>
            </a:pPr>
            <a:r>
              <a:rPr lang="en-US" dirty="0"/>
              <a:t>Governments are beginning to recognize the importance of data in understanding their citizenry, particularly its use in implementing effective, evidence-based interventions and policies.</a:t>
            </a:r>
          </a:p>
        </p:txBody>
      </p:sp>
      <p:sp>
        <p:nvSpPr>
          <p:cNvPr id="4" name="Slide Number Placeholder 3"/>
          <p:cNvSpPr>
            <a:spLocks noGrp="1"/>
          </p:cNvSpPr>
          <p:nvPr>
            <p:ph type="sldNum" sz="quarter" idx="5"/>
          </p:nvPr>
        </p:nvSpPr>
        <p:spPr/>
        <p:txBody>
          <a:bodyPr/>
          <a:lstStyle/>
          <a:p>
            <a:fld id="{9D214631-1E40-48B9-B671-151B14BDCF60}" type="slidenum">
              <a:rPr lang="en-US" smtClean="0"/>
              <a:t>56</a:t>
            </a:fld>
            <a:endParaRPr lang="en-US"/>
          </a:p>
        </p:txBody>
      </p:sp>
    </p:spTree>
    <p:extLst>
      <p:ext uri="{BB962C8B-B14F-4D97-AF65-F5344CB8AC3E}">
        <p14:creationId xmlns:p14="http://schemas.microsoft.com/office/powerpoint/2010/main" val="34843587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Customers are the soul and base of any brand and have a great role to play in their success and failure. With the use of data science, brands can connect with their customers in a personalized manner, thereby ensuring better brand power and engagement.</a:t>
            </a:r>
          </a:p>
          <a:p>
            <a:pPr marL="228600" indent="-228600">
              <a:buAutoNum type="arabicPeriod"/>
            </a:pPr>
            <a:r>
              <a:rPr lang="en-US" dirty="0"/>
              <a:t>When brands and companies utilize this data in a comprehensive manner, they can share their story with their target audience, thereby creating better brand connect. After all, nothing connects with consumers like an effective and powerful story, that can inculcate all human emotions.</a:t>
            </a:r>
          </a:p>
          <a:p>
            <a:pPr marL="228600" indent="-228600">
              <a:buAutoNum type="arabicPeriod"/>
            </a:pPr>
            <a:r>
              <a:rPr lang="en-US" dirty="0"/>
              <a:t>With so many tools being developed, almost on a regular basis, big data is helping brands and </a:t>
            </a:r>
            <a:r>
              <a:rPr lang="en-US" dirty="0" err="1"/>
              <a:t>organisations</a:t>
            </a:r>
            <a:r>
              <a:rPr lang="en-US" dirty="0"/>
              <a:t> to solve complex problems in IT, human resource, and resource management in an effective and strategic manner. This means effective use of resources, both material and non-material.</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58</a:t>
            </a:fld>
            <a:endParaRPr lang="en-US"/>
          </a:p>
        </p:txBody>
      </p:sp>
    </p:spTree>
    <p:extLst>
      <p:ext uri="{BB962C8B-B14F-4D97-AF65-F5344CB8AC3E}">
        <p14:creationId xmlns:p14="http://schemas.microsoft.com/office/powerpoint/2010/main" val="22553301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4. Understanding the implications of data science can go a long way in helping sectors to analyze their challenges and address them in an effective fashion.</a:t>
            </a:r>
          </a:p>
          <a:p>
            <a:pPr marL="0" indent="0">
              <a:buNone/>
            </a:pPr>
            <a:r>
              <a:rPr lang="en-US" dirty="0"/>
              <a:t>5. There is a large amount of data available in the world today and utilizing them in an proper manner can spell success and failure for brands and organizations. Utilizing data in a proper manner will hold the key for achieving goals for brands, especially in the coming times.</a:t>
            </a:r>
          </a:p>
          <a:p>
            <a:pPr marL="0" indent="0">
              <a:buNone/>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59</a:t>
            </a:fld>
            <a:endParaRPr lang="en-US"/>
          </a:p>
        </p:txBody>
      </p:sp>
    </p:spTree>
    <p:extLst>
      <p:ext uri="{BB962C8B-B14F-4D97-AF65-F5344CB8AC3E}">
        <p14:creationId xmlns:p14="http://schemas.microsoft.com/office/powerpoint/2010/main" val="30054848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Learning data science can be really hard.</a:t>
            </a:r>
          </a:p>
        </p:txBody>
      </p:sp>
      <p:sp>
        <p:nvSpPr>
          <p:cNvPr id="4" name="Slide Number Placeholder 3"/>
          <p:cNvSpPr>
            <a:spLocks noGrp="1"/>
          </p:cNvSpPr>
          <p:nvPr>
            <p:ph type="sldNum" sz="quarter" idx="5"/>
          </p:nvPr>
        </p:nvSpPr>
        <p:spPr/>
        <p:txBody>
          <a:bodyPr/>
          <a:lstStyle/>
          <a:p>
            <a:fld id="{9D214631-1E40-48B9-B671-151B14BDCF60}" type="slidenum">
              <a:rPr lang="en-US" smtClean="0"/>
              <a:t>60</a:t>
            </a:fld>
            <a:endParaRPr lang="en-US"/>
          </a:p>
        </p:txBody>
      </p:sp>
    </p:spTree>
    <p:extLst>
      <p:ext uri="{BB962C8B-B14F-4D97-AF65-F5344CB8AC3E}">
        <p14:creationId xmlns:p14="http://schemas.microsoft.com/office/powerpoint/2010/main" val="1576312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13</a:t>
            </a:fld>
            <a:endParaRPr lang="en-US"/>
          </a:p>
        </p:txBody>
      </p:sp>
    </p:spTree>
    <p:extLst>
      <p:ext uri="{BB962C8B-B14F-4D97-AF65-F5344CB8AC3E}">
        <p14:creationId xmlns:p14="http://schemas.microsoft.com/office/powerpoint/2010/main" val="1837260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14</a:t>
            </a:fld>
            <a:endParaRPr lang="en-US"/>
          </a:p>
        </p:txBody>
      </p:sp>
    </p:spTree>
    <p:extLst>
      <p:ext uri="{BB962C8B-B14F-4D97-AF65-F5344CB8AC3E}">
        <p14:creationId xmlns:p14="http://schemas.microsoft.com/office/powerpoint/2010/main" val="3010139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15</a:t>
            </a:fld>
            <a:endParaRPr lang="en-US"/>
          </a:p>
        </p:txBody>
      </p:sp>
    </p:spTree>
    <p:extLst>
      <p:ext uri="{BB962C8B-B14F-4D97-AF65-F5344CB8AC3E}">
        <p14:creationId xmlns:p14="http://schemas.microsoft.com/office/powerpoint/2010/main" val="687135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16</a:t>
            </a:fld>
            <a:endParaRPr lang="en-US"/>
          </a:p>
        </p:txBody>
      </p:sp>
    </p:spTree>
    <p:extLst>
      <p:ext uri="{BB962C8B-B14F-4D97-AF65-F5344CB8AC3E}">
        <p14:creationId xmlns:p14="http://schemas.microsoft.com/office/powerpoint/2010/main" val="3188671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214631-1E40-48B9-B671-151B14BDCF60}" type="slidenum">
              <a:rPr lang="en-US" smtClean="0"/>
              <a:t>17</a:t>
            </a:fld>
            <a:endParaRPr lang="en-US"/>
          </a:p>
        </p:txBody>
      </p:sp>
    </p:spTree>
    <p:extLst>
      <p:ext uri="{BB962C8B-B14F-4D97-AF65-F5344CB8AC3E}">
        <p14:creationId xmlns:p14="http://schemas.microsoft.com/office/powerpoint/2010/main" val="820532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86000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08426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71576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89990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10749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57067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59652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2028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31423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34468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59246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1006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66931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372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0997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0890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5/23/2024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04212243"/>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6.JP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9.JPG"/><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2.JPG"/><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5.JPG"/></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7.JPG"/></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youtu.be/MaTfzYDZG8c"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9FF99-F538-4841-8604-770B57791B8F}"/>
              </a:ext>
            </a:extLst>
          </p:cNvPr>
          <p:cNvSpPr>
            <a:spLocks noGrp="1"/>
          </p:cNvSpPr>
          <p:nvPr>
            <p:ph type="ctrTitle"/>
          </p:nvPr>
        </p:nvSpPr>
        <p:spPr/>
        <p:txBody>
          <a:bodyPr>
            <a:normAutofit/>
          </a:bodyPr>
          <a:lstStyle/>
          <a:p>
            <a:r>
              <a:rPr lang="en-US" b="1" dirty="0"/>
              <a:t>INTRODUCTION TO </a:t>
            </a:r>
            <a:br>
              <a:rPr lang="en-US" b="1" dirty="0"/>
            </a:br>
            <a:r>
              <a:rPr lang="en-US" b="1" dirty="0"/>
              <a:t>DATA SCIENCE</a:t>
            </a:r>
          </a:p>
        </p:txBody>
      </p:sp>
      <p:sp>
        <p:nvSpPr>
          <p:cNvPr id="3" name="Subtitle 2">
            <a:extLst>
              <a:ext uri="{FF2B5EF4-FFF2-40B4-BE49-F238E27FC236}">
                <a16:creationId xmlns:a16="http://schemas.microsoft.com/office/drawing/2014/main" id="{89369D53-7872-4B83-A34D-CD4F0C40747E}"/>
              </a:ext>
            </a:extLst>
          </p:cNvPr>
          <p:cNvSpPr>
            <a:spLocks noGrp="1"/>
          </p:cNvSpPr>
          <p:nvPr>
            <p:ph type="subTitle" idx="1"/>
          </p:nvPr>
        </p:nvSpPr>
        <p:spPr>
          <a:xfrm>
            <a:off x="2589213" y="5306765"/>
            <a:ext cx="9448800" cy="1266370"/>
          </a:xfrm>
        </p:spPr>
        <p:txBody>
          <a:bodyPr>
            <a:normAutofit/>
          </a:bodyPr>
          <a:lstStyle/>
          <a:p>
            <a:pPr algn="l"/>
            <a:r>
              <a:rPr lang="en-US" b="1" i="0" dirty="0">
                <a:solidFill>
                  <a:srgbClr val="0070C0"/>
                </a:solidFill>
                <a:effectLst/>
                <a:highlight>
                  <a:srgbClr val="FFFFFF"/>
                </a:highlight>
                <a:latin typeface="times new roman, serif"/>
              </a:rPr>
              <a:t>Dr. Shital Bhatt</a:t>
            </a:r>
            <a:endParaRPr lang="en-US" b="0" i="0" dirty="0">
              <a:solidFill>
                <a:srgbClr val="222222"/>
              </a:solidFill>
              <a:effectLst/>
              <a:highlight>
                <a:srgbClr val="FFFFFF"/>
              </a:highlight>
              <a:latin typeface="Arial" panose="020B0604020202020204" pitchFamily="34" charset="0"/>
            </a:endParaRPr>
          </a:p>
          <a:p>
            <a:pPr algn="l"/>
            <a:r>
              <a:rPr lang="en-US" b="1" i="0" dirty="0">
                <a:solidFill>
                  <a:srgbClr val="0070C0"/>
                </a:solidFill>
                <a:effectLst/>
                <a:highlight>
                  <a:srgbClr val="FFFFFF"/>
                </a:highlight>
                <a:latin typeface="times new roman, serif"/>
              </a:rPr>
              <a:t>Associate Professor</a:t>
            </a:r>
            <a:endParaRPr lang="en-US" b="0" i="0" dirty="0">
              <a:solidFill>
                <a:srgbClr val="222222"/>
              </a:solidFill>
              <a:effectLst/>
              <a:highlight>
                <a:srgbClr val="FFFFFF"/>
              </a:highlight>
              <a:latin typeface="Arial" panose="020B0604020202020204" pitchFamily="34" charset="0"/>
            </a:endParaRPr>
          </a:p>
          <a:p>
            <a:pPr algn="l"/>
            <a:r>
              <a:rPr lang="en-US" b="1" i="0" dirty="0">
                <a:solidFill>
                  <a:srgbClr val="0070C0"/>
                </a:solidFill>
                <a:effectLst/>
                <a:highlight>
                  <a:srgbClr val="FFFFFF"/>
                </a:highlight>
                <a:latin typeface="times new roman, serif"/>
              </a:rPr>
              <a:t>School of Computational and Data Sciences</a:t>
            </a:r>
            <a:endParaRPr lang="en-US" b="0" i="0" dirty="0">
              <a:solidFill>
                <a:srgbClr val="222222"/>
              </a:solidFill>
              <a:effectLst/>
              <a:highlight>
                <a:srgbClr val="FFFFFF"/>
              </a:highlight>
              <a:latin typeface="Arial" panose="020B0604020202020204" pitchFamily="34" charset="0"/>
            </a:endParaRPr>
          </a:p>
          <a:p>
            <a:endParaRPr lang="en-US" dirty="0"/>
          </a:p>
        </p:txBody>
      </p:sp>
    </p:spTree>
    <p:extLst>
      <p:ext uri="{BB962C8B-B14F-4D97-AF65-F5344CB8AC3E}">
        <p14:creationId xmlns:p14="http://schemas.microsoft.com/office/powerpoint/2010/main" val="291455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56162" y="1394969"/>
            <a:ext cx="5989018" cy="584775"/>
          </a:xfrm>
          <a:prstGeom prst="rect">
            <a:avLst/>
          </a:prstGeom>
          <a:noFill/>
        </p:spPr>
        <p:txBody>
          <a:bodyPr wrap="square" rtlCol="0">
            <a:spAutoFit/>
          </a:bodyPr>
          <a:lstStyle/>
          <a:p>
            <a:pPr algn="just"/>
            <a:r>
              <a:rPr lang="en-US" sz="3200" b="1" dirty="0"/>
              <a:t>Data Science and others</a:t>
            </a:r>
          </a:p>
        </p:txBody>
      </p:sp>
      <p:sp>
        <p:nvSpPr>
          <p:cNvPr id="7" name="TextBox 6">
            <a:extLst>
              <a:ext uri="{FF2B5EF4-FFF2-40B4-BE49-F238E27FC236}">
                <a16:creationId xmlns:a16="http://schemas.microsoft.com/office/drawing/2014/main" id="{BF6D69C2-CFB7-4DFF-94D4-32BC9AACAD0D}"/>
              </a:ext>
            </a:extLst>
          </p:cNvPr>
          <p:cNvSpPr txBox="1"/>
          <p:nvPr/>
        </p:nvSpPr>
        <p:spPr>
          <a:xfrm>
            <a:off x="556162" y="1876191"/>
            <a:ext cx="5989018" cy="5016758"/>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Statistics</a:t>
            </a:r>
          </a:p>
          <a:p>
            <a:pPr marL="457200" indent="-457200" algn="just">
              <a:buFont typeface="Arial" panose="020B0604020202020204" pitchFamily="34" charset="0"/>
              <a:buChar char="•"/>
            </a:pPr>
            <a:r>
              <a:rPr lang="en-US" sz="3200" dirty="0"/>
              <a:t>Big Data Analytics</a:t>
            </a:r>
          </a:p>
          <a:p>
            <a:pPr marL="457200" indent="-457200" algn="just">
              <a:buFont typeface="Arial" panose="020B0604020202020204" pitchFamily="34" charset="0"/>
              <a:buChar char="•"/>
            </a:pPr>
            <a:r>
              <a:rPr lang="en-US" sz="3200" dirty="0"/>
              <a:t>Business Analytics</a:t>
            </a:r>
          </a:p>
          <a:p>
            <a:pPr marL="457200" indent="-457200" algn="just">
              <a:buFont typeface="Arial" panose="020B0604020202020204" pitchFamily="34" charset="0"/>
              <a:buChar char="•"/>
            </a:pPr>
            <a:r>
              <a:rPr lang="en-US" sz="3200" dirty="0"/>
              <a:t>Business Intelligence</a:t>
            </a:r>
          </a:p>
          <a:p>
            <a:pPr marL="457200" indent="-457200" algn="just">
              <a:buFont typeface="Arial" panose="020B0604020202020204" pitchFamily="34" charset="0"/>
              <a:buChar char="•"/>
            </a:pPr>
            <a:r>
              <a:rPr lang="en-US" sz="3200" dirty="0"/>
              <a:t>Data(base) Management</a:t>
            </a:r>
          </a:p>
          <a:p>
            <a:pPr marL="457200" indent="-457200" algn="just">
              <a:buFont typeface="Arial" panose="020B0604020202020204" pitchFamily="34" charset="0"/>
              <a:buChar char="•"/>
            </a:pPr>
            <a:r>
              <a:rPr lang="en-US" sz="3200" dirty="0"/>
              <a:t>Visualization</a:t>
            </a:r>
          </a:p>
          <a:p>
            <a:pPr marL="457200" indent="-457200" algn="just">
              <a:buFont typeface="Arial" panose="020B0604020202020204" pitchFamily="34" charset="0"/>
              <a:buChar char="•"/>
            </a:pPr>
            <a:r>
              <a:rPr lang="en-US" sz="3200" dirty="0"/>
              <a:t>Machine Learning</a:t>
            </a:r>
          </a:p>
          <a:p>
            <a:pPr marL="457200" indent="-457200" algn="just">
              <a:buFont typeface="Arial" panose="020B0604020202020204" pitchFamily="34" charset="0"/>
              <a:buChar char="•"/>
            </a:pPr>
            <a:r>
              <a:rPr lang="en-US" sz="3200" dirty="0"/>
              <a:t>Data Mining</a:t>
            </a:r>
          </a:p>
          <a:p>
            <a:pPr marL="457200" indent="-457200" algn="just">
              <a:buFont typeface="Arial" panose="020B0604020202020204" pitchFamily="34" charset="0"/>
              <a:buChar char="•"/>
            </a:pPr>
            <a:r>
              <a:rPr lang="en-US" sz="3200" dirty="0"/>
              <a:t>Artificial Intelligence</a:t>
            </a:r>
          </a:p>
          <a:p>
            <a:pPr marL="457200" indent="-457200" algn="just">
              <a:buFont typeface="Arial" panose="020B0604020202020204" pitchFamily="34" charset="0"/>
              <a:buChar char="•"/>
            </a:pPr>
            <a:r>
              <a:rPr lang="en-US" sz="3200" dirty="0"/>
              <a:t>Predictive Modelling</a:t>
            </a:r>
          </a:p>
        </p:txBody>
      </p:sp>
      <p:grpSp>
        <p:nvGrpSpPr>
          <p:cNvPr id="10" name="Group 9">
            <a:extLst>
              <a:ext uri="{FF2B5EF4-FFF2-40B4-BE49-F238E27FC236}">
                <a16:creationId xmlns:a16="http://schemas.microsoft.com/office/drawing/2014/main" id="{E8226656-71E6-425D-949E-B34A4183EC37}"/>
              </a:ext>
            </a:extLst>
          </p:cNvPr>
          <p:cNvGrpSpPr/>
          <p:nvPr/>
        </p:nvGrpSpPr>
        <p:grpSpPr>
          <a:xfrm>
            <a:off x="6801251" y="1502034"/>
            <a:ext cx="5067444" cy="5331733"/>
            <a:chOff x="6801251" y="1502034"/>
            <a:chExt cx="5067444" cy="5331733"/>
          </a:xfrm>
        </p:grpSpPr>
        <p:pic>
          <p:nvPicPr>
            <p:cNvPr id="9" name="Picture 8">
              <a:extLst>
                <a:ext uri="{FF2B5EF4-FFF2-40B4-BE49-F238E27FC236}">
                  <a16:creationId xmlns:a16="http://schemas.microsoft.com/office/drawing/2014/main" id="{85C50ADE-8A52-4AE6-9FC0-5F46B9701F07}"/>
                </a:ext>
              </a:extLst>
            </p:cNvPr>
            <p:cNvPicPr>
              <a:picLocks noChangeAspect="1"/>
            </p:cNvPicPr>
            <p:nvPr/>
          </p:nvPicPr>
          <p:blipFill>
            <a:blip r:embed="rId3"/>
            <a:stretch>
              <a:fillRect/>
            </a:stretch>
          </p:blipFill>
          <p:spPr>
            <a:xfrm>
              <a:off x="6801251" y="3911140"/>
              <a:ext cx="5067444" cy="2922627"/>
            </a:xfrm>
            <a:prstGeom prst="rect">
              <a:avLst/>
            </a:prstGeom>
          </p:spPr>
        </p:pic>
        <p:pic>
          <p:nvPicPr>
            <p:cNvPr id="3" name="Picture 2">
              <a:extLst>
                <a:ext uri="{FF2B5EF4-FFF2-40B4-BE49-F238E27FC236}">
                  <a16:creationId xmlns:a16="http://schemas.microsoft.com/office/drawing/2014/main" id="{23FDE7C2-6986-4E7C-9DC8-43FED5CC3E17}"/>
                </a:ext>
              </a:extLst>
            </p:cNvPr>
            <p:cNvPicPr>
              <a:picLocks noChangeAspect="1"/>
            </p:cNvPicPr>
            <p:nvPr/>
          </p:nvPicPr>
          <p:blipFill>
            <a:blip r:embed="rId4"/>
            <a:stretch>
              <a:fillRect/>
            </a:stretch>
          </p:blipFill>
          <p:spPr>
            <a:xfrm>
              <a:off x="6801251" y="1502034"/>
              <a:ext cx="5067444" cy="2533722"/>
            </a:xfrm>
            <a:prstGeom prst="rect">
              <a:avLst/>
            </a:prstGeom>
          </p:spPr>
        </p:pic>
      </p:grpSp>
    </p:spTree>
    <p:extLst>
      <p:ext uri="{BB962C8B-B14F-4D97-AF65-F5344CB8AC3E}">
        <p14:creationId xmlns:p14="http://schemas.microsoft.com/office/powerpoint/2010/main" val="359468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56162" y="1394969"/>
            <a:ext cx="5989018" cy="584775"/>
          </a:xfrm>
          <a:prstGeom prst="rect">
            <a:avLst/>
          </a:prstGeom>
          <a:noFill/>
        </p:spPr>
        <p:txBody>
          <a:bodyPr wrap="square" rtlCol="0">
            <a:spAutoFit/>
          </a:bodyPr>
          <a:lstStyle/>
          <a:p>
            <a:pPr algn="just"/>
            <a:r>
              <a:rPr lang="en-US" sz="3200" b="1" dirty="0"/>
              <a:t>Big Data Science Tasks</a:t>
            </a:r>
          </a:p>
        </p:txBody>
      </p:sp>
      <p:sp>
        <p:nvSpPr>
          <p:cNvPr id="7" name="TextBox 6">
            <a:extLst>
              <a:ext uri="{FF2B5EF4-FFF2-40B4-BE49-F238E27FC236}">
                <a16:creationId xmlns:a16="http://schemas.microsoft.com/office/drawing/2014/main" id="{BF6D69C2-CFB7-4DFF-94D4-32BC9AACAD0D}"/>
              </a:ext>
            </a:extLst>
          </p:cNvPr>
          <p:cNvSpPr txBox="1"/>
          <p:nvPr/>
        </p:nvSpPr>
        <p:spPr>
          <a:xfrm>
            <a:off x="556162" y="2020569"/>
            <a:ext cx="3470406" cy="3539430"/>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Facebooks</a:t>
            </a:r>
          </a:p>
          <a:p>
            <a:pPr marL="457200" indent="-457200" algn="just">
              <a:buFont typeface="Arial" panose="020B0604020202020204" pitchFamily="34" charset="0"/>
              <a:buChar char="•"/>
            </a:pPr>
            <a:r>
              <a:rPr lang="en-US" sz="3200" dirty="0"/>
              <a:t>Amazon</a:t>
            </a:r>
          </a:p>
          <a:p>
            <a:pPr marL="457200" indent="-457200" algn="just">
              <a:buFont typeface="Arial" panose="020B0604020202020204" pitchFamily="34" charset="0"/>
              <a:buChar char="•"/>
            </a:pPr>
            <a:r>
              <a:rPr lang="en-US" sz="3200" dirty="0"/>
              <a:t>Google</a:t>
            </a:r>
          </a:p>
          <a:p>
            <a:pPr marL="457200" indent="-457200" algn="just">
              <a:buFont typeface="Arial" panose="020B0604020202020204" pitchFamily="34" charset="0"/>
              <a:buChar char="•"/>
            </a:pPr>
            <a:r>
              <a:rPr lang="en-US" sz="3200" dirty="0" err="1"/>
              <a:t>Linkedln</a:t>
            </a:r>
            <a:endParaRPr lang="en-US" sz="3200" dirty="0"/>
          </a:p>
          <a:p>
            <a:pPr marL="457200" indent="-457200" algn="just">
              <a:buFont typeface="Arial" panose="020B0604020202020204" pitchFamily="34" charset="0"/>
              <a:buChar char="•"/>
            </a:pPr>
            <a:r>
              <a:rPr lang="en-US" sz="3200" dirty="0"/>
              <a:t>Netflix</a:t>
            </a:r>
          </a:p>
          <a:p>
            <a:pPr marL="457200" indent="-457200" algn="just">
              <a:buFont typeface="Arial" panose="020B0604020202020204" pitchFamily="34" charset="0"/>
              <a:buChar char="•"/>
            </a:pPr>
            <a:r>
              <a:rPr lang="en-US" sz="3200" dirty="0" err="1"/>
              <a:t>Rozetka</a:t>
            </a:r>
            <a:endParaRPr lang="en-US" sz="3200" dirty="0"/>
          </a:p>
          <a:p>
            <a:pPr marL="457200" indent="-457200" algn="just">
              <a:buFont typeface="Arial" panose="020B0604020202020204" pitchFamily="34" charset="0"/>
              <a:buChar char="•"/>
            </a:pPr>
            <a:r>
              <a:rPr lang="en-US" sz="3200" dirty="0"/>
              <a:t>Microsoft</a:t>
            </a:r>
          </a:p>
        </p:txBody>
      </p:sp>
      <p:pic>
        <p:nvPicPr>
          <p:cNvPr id="5" name="Picture 4">
            <a:extLst>
              <a:ext uri="{FF2B5EF4-FFF2-40B4-BE49-F238E27FC236}">
                <a16:creationId xmlns:a16="http://schemas.microsoft.com/office/drawing/2014/main" id="{9E211310-C7A1-4DAC-9928-FBAADE2E3971}"/>
              </a:ext>
            </a:extLst>
          </p:cNvPr>
          <p:cNvPicPr>
            <a:picLocks noChangeAspect="1"/>
          </p:cNvPicPr>
          <p:nvPr/>
        </p:nvPicPr>
        <p:blipFill>
          <a:blip r:embed="rId3"/>
          <a:stretch>
            <a:fillRect/>
          </a:stretch>
        </p:blipFill>
        <p:spPr>
          <a:xfrm>
            <a:off x="5194286" y="2128542"/>
            <a:ext cx="1803427" cy="1321912"/>
          </a:xfrm>
          <a:prstGeom prst="rect">
            <a:avLst/>
          </a:prstGeom>
        </p:spPr>
      </p:pic>
      <p:pic>
        <p:nvPicPr>
          <p:cNvPr id="8" name="Picture 7">
            <a:extLst>
              <a:ext uri="{FF2B5EF4-FFF2-40B4-BE49-F238E27FC236}">
                <a16:creationId xmlns:a16="http://schemas.microsoft.com/office/drawing/2014/main" id="{A5AAB15E-DBEC-468B-8B6E-33DFAFFA9CFC}"/>
              </a:ext>
            </a:extLst>
          </p:cNvPr>
          <p:cNvPicPr>
            <a:picLocks noChangeAspect="1"/>
          </p:cNvPicPr>
          <p:nvPr/>
        </p:nvPicPr>
        <p:blipFill>
          <a:blip r:embed="rId4"/>
          <a:stretch>
            <a:fillRect/>
          </a:stretch>
        </p:blipFill>
        <p:spPr>
          <a:xfrm>
            <a:off x="7287081" y="2217770"/>
            <a:ext cx="1803427" cy="1232684"/>
          </a:xfrm>
          <a:prstGeom prst="rect">
            <a:avLst/>
          </a:prstGeom>
        </p:spPr>
      </p:pic>
      <p:pic>
        <p:nvPicPr>
          <p:cNvPr id="11" name="Picture 10">
            <a:extLst>
              <a:ext uri="{FF2B5EF4-FFF2-40B4-BE49-F238E27FC236}">
                <a16:creationId xmlns:a16="http://schemas.microsoft.com/office/drawing/2014/main" id="{44622ED2-AB6A-4B97-AAD0-B314BCECD362}"/>
              </a:ext>
            </a:extLst>
          </p:cNvPr>
          <p:cNvPicPr>
            <a:picLocks noChangeAspect="1"/>
          </p:cNvPicPr>
          <p:nvPr/>
        </p:nvPicPr>
        <p:blipFill>
          <a:blip r:embed="rId5"/>
          <a:stretch>
            <a:fillRect/>
          </a:stretch>
        </p:blipFill>
        <p:spPr>
          <a:xfrm>
            <a:off x="9379877" y="2128542"/>
            <a:ext cx="1803427" cy="1321912"/>
          </a:xfrm>
          <a:prstGeom prst="rect">
            <a:avLst/>
          </a:prstGeom>
        </p:spPr>
      </p:pic>
      <p:pic>
        <p:nvPicPr>
          <p:cNvPr id="12" name="Picture 11">
            <a:extLst>
              <a:ext uri="{FF2B5EF4-FFF2-40B4-BE49-F238E27FC236}">
                <a16:creationId xmlns:a16="http://schemas.microsoft.com/office/drawing/2014/main" id="{7AE69143-1E1D-4486-844C-DA9E86E6BD31}"/>
              </a:ext>
            </a:extLst>
          </p:cNvPr>
          <p:cNvPicPr>
            <a:picLocks noChangeAspect="1"/>
          </p:cNvPicPr>
          <p:nvPr/>
        </p:nvPicPr>
        <p:blipFill>
          <a:blip r:embed="rId6"/>
          <a:stretch>
            <a:fillRect/>
          </a:stretch>
        </p:blipFill>
        <p:spPr>
          <a:xfrm>
            <a:off x="5194286" y="3790284"/>
            <a:ext cx="1803426" cy="1343572"/>
          </a:xfrm>
          <a:prstGeom prst="rect">
            <a:avLst/>
          </a:prstGeom>
        </p:spPr>
      </p:pic>
      <p:pic>
        <p:nvPicPr>
          <p:cNvPr id="13" name="Picture 12">
            <a:extLst>
              <a:ext uri="{FF2B5EF4-FFF2-40B4-BE49-F238E27FC236}">
                <a16:creationId xmlns:a16="http://schemas.microsoft.com/office/drawing/2014/main" id="{A53F0D21-B82B-481C-9540-E9D0EB1BD178}"/>
              </a:ext>
            </a:extLst>
          </p:cNvPr>
          <p:cNvPicPr>
            <a:picLocks noChangeAspect="1"/>
          </p:cNvPicPr>
          <p:nvPr/>
        </p:nvPicPr>
        <p:blipFill rotWithShape="1">
          <a:blip r:embed="rId7"/>
          <a:srcRect t="23685" b="27660"/>
          <a:stretch/>
        </p:blipFill>
        <p:spPr>
          <a:xfrm>
            <a:off x="7287081" y="3790284"/>
            <a:ext cx="1803427" cy="1211230"/>
          </a:xfrm>
          <a:prstGeom prst="rect">
            <a:avLst/>
          </a:prstGeom>
        </p:spPr>
      </p:pic>
      <p:pic>
        <p:nvPicPr>
          <p:cNvPr id="14" name="Picture 13">
            <a:extLst>
              <a:ext uri="{FF2B5EF4-FFF2-40B4-BE49-F238E27FC236}">
                <a16:creationId xmlns:a16="http://schemas.microsoft.com/office/drawing/2014/main" id="{0630302C-AA11-4AE9-9F95-185F3D0CEF5F}"/>
              </a:ext>
            </a:extLst>
          </p:cNvPr>
          <p:cNvPicPr>
            <a:picLocks noChangeAspect="1"/>
          </p:cNvPicPr>
          <p:nvPr/>
        </p:nvPicPr>
        <p:blipFill>
          <a:blip r:embed="rId8"/>
          <a:stretch>
            <a:fillRect/>
          </a:stretch>
        </p:blipFill>
        <p:spPr>
          <a:xfrm>
            <a:off x="9379878" y="3679602"/>
            <a:ext cx="1803426" cy="1321912"/>
          </a:xfrm>
          <a:prstGeom prst="rect">
            <a:avLst/>
          </a:prstGeom>
        </p:spPr>
      </p:pic>
      <p:pic>
        <p:nvPicPr>
          <p:cNvPr id="15" name="Picture 14">
            <a:extLst>
              <a:ext uri="{FF2B5EF4-FFF2-40B4-BE49-F238E27FC236}">
                <a16:creationId xmlns:a16="http://schemas.microsoft.com/office/drawing/2014/main" id="{371D69FC-CD46-4675-961E-AE6F9746A062}"/>
              </a:ext>
            </a:extLst>
          </p:cNvPr>
          <p:cNvPicPr>
            <a:picLocks noChangeAspect="1"/>
          </p:cNvPicPr>
          <p:nvPr/>
        </p:nvPicPr>
        <p:blipFill rotWithShape="1">
          <a:blip r:embed="rId9"/>
          <a:srcRect t="23757" b="28926"/>
          <a:stretch/>
        </p:blipFill>
        <p:spPr>
          <a:xfrm>
            <a:off x="7287081" y="5133856"/>
            <a:ext cx="1803427" cy="1227272"/>
          </a:xfrm>
          <a:prstGeom prst="rect">
            <a:avLst/>
          </a:prstGeom>
        </p:spPr>
      </p:pic>
    </p:spTree>
    <p:extLst>
      <p:ext uri="{BB962C8B-B14F-4D97-AF65-F5344CB8AC3E}">
        <p14:creationId xmlns:p14="http://schemas.microsoft.com/office/powerpoint/2010/main" val="306759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56162" y="1394969"/>
            <a:ext cx="5989018" cy="584775"/>
          </a:xfrm>
          <a:prstGeom prst="rect">
            <a:avLst/>
          </a:prstGeom>
          <a:noFill/>
        </p:spPr>
        <p:txBody>
          <a:bodyPr wrap="square" rtlCol="0">
            <a:spAutoFit/>
          </a:bodyPr>
          <a:lstStyle/>
          <a:p>
            <a:pPr algn="just"/>
            <a:r>
              <a:rPr lang="en-US" sz="3200" b="1" dirty="0"/>
              <a:t>Regular Data Science</a:t>
            </a:r>
          </a:p>
        </p:txBody>
      </p:sp>
      <p:sp>
        <p:nvSpPr>
          <p:cNvPr id="7" name="TextBox 6">
            <a:extLst>
              <a:ext uri="{FF2B5EF4-FFF2-40B4-BE49-F238E27FC236}">
                <a16:creationId xmlns:a16="http://schemas.microsoft.com/office/drawing/2014/main" id="{BF6D69C2-CFB7-4DFF-94D4-32BC9AACAD0D}"/>
              </a:ext>
            </a:extLst>
          </p:cNvPr>
          <p:cNvSpPr txBox="1"/>
          <p:nvPr/>
        </p:nvSpPr>
        <p:spPr>
          <a:xfrm>
            <a:off x="556162" y="1979744"/>
            <a:ext cx="5989018" cy="1569660"/>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Data Analysis</a:t>
            </a:r>
          </a:p>
          <a:p>
            <a:pPr marL="457200" indent="-457200" algn="just">
              <a:buFont typeface="Arial" panose="020B0604020202020204" pitchFamily="34" charset="0"/>
              <a:buChar char="•"/>
            </a:pPr>
            <a:r>
              <a:rPr lang="en-US" sz="3200" dirty="0"/>
              <a:t>Modelling Statistics</a:t>
            </a:r>
          </a:p>
          <a:p>
            <a:pPr marL="457200" indent="-457200" algn="just">
              <a:buFont typeface="Arial" panose="020B0604020202020204" pitchFamily="34" charset="0"/>
              <a:buChar char="•"/>
            </a:pPr>
            <a:r>
              <a:rPr lang="en-US" sz="3200" dirty="0"/>
              <a:t>Engineering / Prototyping</a:t>
            </a:r>
          </a:p>
        </p:txBody>
      </p:sp>
    </p:spTree>
    <p:extLst>
      <p:ext uri="{BB962C8B-B14F-4D97-AF65-F5344CB8AC3E}">
        <p14:creationId xmlns:p14="http://schemas.microsoft.com/office/powerpoint/2010/main" val="419959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56162" y="1394969"/>
            <a:ext cx="9438070" cy="584775"/>
          </a:xfrm>
          <a:prstGeom prst="rect">
            <a:avLst/>
          </a:prstGeom>
          <a:noFill/>
        </p:spPr>
        <p:txBody>
          <a:bodyPr wrap="square" rtlCol="0">
            <a:spAutoFit/>
          </a:bodyPr>
          <a:lstStyle/>
          <a:p>
            <a:pPr algn="just"/>
            <a:r>
              <a:rPr lang="en-US" sz="3200" b="1" dirty="0"/>
              <a:t>What do people look for in a data scientist?</a:t>
            </a:r>
          </a:p>
        </p:txBody>
      </p:sp>
      <p:sp>
        <p:nvSpPr>
          <p:cNvPr id="3" name="Rectangle 2">
            <a:extLst>
              <a:ext uri="{FF2B5EF4-FFF2-40B4-BE49-F238E27FC236}">
                <a16:creationId xmlns:a16="http://schemas.microsoft.com/office/drawing/2014/main" id="{8D68997E-B89B-4B61-A255-45241599BBFD}"/>
              </a:ext>
            </a:extLst>
          </p:cNvPr>
          <p:cNvSpPr/>
          <p:nvPr/>
        </p:nvSpPr>
        <p:spPr>
          <a:xfrm>
            <a:off x="2831431" y="2101514"/>
            <a:ext cx="6529137" cy="4338931"/>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7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56162" y="1394969"/>
            <a:ext cx="9438070" cy="584775"/>
          </a:xfrm>
          <a:prstGeom prst="rect">
            <a:avLst/>
          </a:prstGeom>
          <a:noFill/>
        </p:spPr>
        <p:txBody>
          <a:bodyPr wrap="square" rtlCol="0">
            <a:spAutoFit/>
          </a:bodyPr>
          <a:lstStyle/>
          <a:p>
            <a:pPr algn="just"/>
            <a:r>
              <a:rPr lang="en-US" sz="3200" b="1" dirty="0"/>
              <a:t>What do people look for in a data scientist?</a:t>
            </a:r>
          </a:p>
        </p:txBody>
      </p:sp>
      <p:sp>
        <p:nvSpPr>
          <p:cNvPr id="3" name="Rectangle 2">
            <a:extLst>
              <a:ext uri="{FF2B5EF4-FFF2-40B4-BE49-F238E27FC236}">
                <a16:creationId xmlns:a16="http://schemas.microsoft.com/office/drawing/2014/main" id="{8D68997E-B89B-4B61-A255-45241599BBFD}"/>
              </a:ext>
            </a:extLst>
          </p:cNvPr>
          <p:cNvSpPr/>
          <p:nvPr/>
        </p:nvSpPr>
        <p:spPr>
          <a:xfrm>
            <a:off x="2831431" y="2101514"/>
            <a:ext cx="6529137" cy="4338931"/>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2825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56162" y="1394969"/>
            <a:ext cx="9438070" cy="584775"/>
          </a:xfrm>
          <a:prstGeom prst="rect">
            <a:avLst/>
          </a:prstGeom>
          <a:noFill/>
        </p:spPr>
        <p:txBody>
          <a:bodyPr wrap="square" rtlCol="0">
            <a:spAutoFit/>
          </a:bodyPr>
          <a:lstStyle/>
          <a:p>
            <a:pPr algn="just"/>
            <a:r>
              <a:rPr lang="en-US" sz="3200" b="1" dirty="0"/>
              <a:t>Data Science Roles</a:t>
            </a:r>
          </a:p>
        </p:txBody>
      </p:sp>
      <p:sp>
        <p:nvSpPr>
          <p:cNvPr id="3" name="Rectangle 2">
            <a:extLst>
              <a:ext uri="{FF2B5EF4-FFF2-40B4-BE49-F238E27FC236}">
                <a16:creationId xmlns:a16="http://schemas.microsoft.com/office/drawing/2014/main" id="{8D68997E-B89B-4B61-A255-45241599BBFD}"/>
              </a:ext>
            </a:extLst>
          </p:cNvPr>
          <p:cNvSpPr/>
          <p:nvPr/>
        </p:nvSpPr>
        <p:spPr>
          <a:xfrm>
            <a:off x="1748589" y="1979744"/>
            <a:ext cx="8438147" cy="4669246"/>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309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56162" y="1394969"/>
            <a:ext cx="9438070" cy="584775"/>
          </a:xfrm>
          <a:prstGeom prst="rect">
            <a:avLst/>
          </a:prstGeom>
          <a:noFill/>
        </p:spPr>
        <p:txBody>
          <a:bodyPr wrap="square" rtlCol="0">
            <a:spAutoFit/>
          </a:bodyPr>
          <a:lstStyle/>
          <a:p>
            <a:pPr algn="just"/>
            <a:r>
              <a:rPr lang="en-US" sz="3200" b="1" dirty="0"/>
              <a:t>Roles Required in Data Science Project</a:t>
            </a:r>
          </a:p>
        </p:txBody>
      </p:sp>
      <p:grpSp>
        <p:nvGrpSpPr>
          <p:cNvPr id="3" name="Group 2">
            <a:extLst>
              <a:ext uri="{FF2B5EF4-FFF2-40B4-BE49-F238E27FC236}">
                <a16:creationId xmlns:a16="http://schemas.microsoft.com/office/drawing/2014/main" id="{F3B6790C-01F1-45CA-A2E6-D36AE3933FCB}"/>
              </a:ext>
            </a:extLst>
          </p:cNvPr>
          <p:cNvGrpSpPr/>
          <p:nvPr/>
        </p:nvGrpSpPr>
        <p:grpSpPr>
          <a:xfrm>
            <a:off x="556162" y="1979744"/>
            <a:ext cx="10897787" cy="4439741"/>
            <a:chOff x="556162" y="1979744"/>
            <a:chExt cx="10897787" cy="4439741"/>
          </a:xfrm>
        </p:grpSpPr>
        <p:pic>
          <p:nvPicPr>
            <p:cNvPr id="7" name="Picture 6">
              <a:extLst>
                <a:ext uri="{FF2B5EF4-FFF2-40B4-BE49-F238E27FC236}">
                  <a16:creationId xmlns:a16="http://schemas.microsoft.com/office/drawing/2014/main" id="{D2171BA0-FCBF-4D1F-BE22-9D7C7FE3EB47}"/>
                </a:ext>
              </a:extLst>
            </p:cNvPr>
            <p:cNvPicPr>
              <a:picLocks noChangeAspect="1"/>
            </p:cNvPicPr>
            <p:nvPr/>
          </p:nvPicPr>
          <p:blipFill rotWithShape="1">
            <a:blip r:embed="rId3"/>
            <a:srcRect l="4561" t="25478" r="6054" b="12359"/>
            <a:stretch/>
          </p:blipFill>
          <p:spPr>
            <a:xfrm>
              <a:off x="556162" y="1979744"/>
              <a:ext cx="10897787" cy="4219072"/>
            </a:xfrm>
            <a:prstGeom prst="rect">
              <a:avLst/>
            </a:prstGeom>
          </p:spPr>
        </p:pic>
        <p:sp>
          <p:nvSpPr>
            <p:cNvPr id="8" name="Rectangle 7">
              <a:extLst>
                <a:ext uri="{FF2B5EF4-FFF2-40B4-BE49-F238E27FC236}">
                  <a16:creationId xmlns:a16="http://schemas.microsoft.com/office/drawing/2014/main" id="{7B53A0D7-F73F-40D6-8B2D-E2ACA24345F8}"/>
                </a:ext>
              </a:extLst>
            </p:cNvPr>
            <p:cNvSpPr/>
            <p:nvPr/>
          </p:nvSpPr>
          <p:spPr>
            <a:xfrm>
              <a:off x="738051" y="6142486"/>
              <a:ext cx="2278188" cy="276999"/>
            </a:xfrm>
            <a:prstGeom prst="rect">
              <a:avLst/>
            </a:prstGeom>
          </p:spPr>
          <p:txBody>
            <a:bodyPr wrap="none">
              <a:spAutoFit/>
            </a:bodyPr>
            <a:lstStyle/>
            <a:p>
              <a:r>
                <a:rPr lang="en-US" sz="1200" dirty="0"/>
                <a:t>Source: https://bit.ly/2z5sYqf</a:t>
              </a:r>
            </a:p>
          </p:txBody>
        </p:sp>
      </p:grpSp>
    </p:spTree>
    <p:extLst>
      <p:ext uri="{BB962C8B-B14F-4D97-AF65-F5344CB8AC3E}">
        <p14:creationId xmlns:p14="http://schemas.microsoft.com/office/powerpoint/2010/main" val="49712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56161" y="1394969"/>
            <a:ext cx="10897787" cy="584775"/>
          </a:xfrm>
          <a:prstGeom prst="rect">
            <a:avLst/>
          </a:prstGeom>
          <a:noFill/>
        </p:spPr>
        <p:txBody>
          <a:bodyPr wrap="square" rtlCol="0">
            <a:spAutoFit/>
          </a:bodyPr>
          <a:lstStyle/>
          <a:p>
            <a:pPr algn="just"/>
            <a:r>
              <a:rPr lang="en-US" sz="3200" b="1" dirty="0"/>
              <a:t>How to become a data scientist?</a:t>
            </a:r>
          </a:p>
        </p:txBody>
      </p:sp>
      <p:sp>
        <p:nvSpPr>
          <p:cNvPr id="7" name="TextBox 6">
            <a:extLst>
              <a:ext uri="{FF2B5EF4-FFF2-40B4-BE49-F238E27FC236}">
                <a16:creationId xmlns:a16="http://schemas.microsoft.com/office/drawing/2014/main" id="{BF6D69C2-CFB7-4DFF-94D4-32BC9AACAD0D}"/>
              </a:ext>
            </a:extLst>
          </p:cNvPr>
          <p:cNvSpPr txBox="1"/>
          <p:nvPr/>
        </p:nvSpPr>
        <p:spPr>
          <a:xfrm>
            <a:off x="556162" y="1979744"/>
            <a:ext cx="10897786"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Data Scientists need to know how to “</a:t>
            </a:r>
            <a:r>
              <a:rPr lang="en-US" sz="3200" b="1" dirty="0"/>
              <a:t>CODE”</a:t>
            </a:r>
            <a:endParaRPr lang="en-US" sz="3200" dirty="0"/>
          </a:p>
        </p:txBody>
      </p:sp>
      <p:sp>
        <p:nvSpPr>
          <p:cNvPr id="9" name="Rectangle 8">
            <a:extLst>
              <a:ext uri="{FF2B5EF4-FFF2-40B4-BE49-F238E27FC236}">
                <a16:creationId xmlns:a16="http://schemas.microsoft.com/office/drawing/2014/main" id="{B580986B-2A25-4B45-8222-E13D98080082}"/>
              </a:ext>
            </a:extLst>
          </p:cNvPr>
          <p:cNvSpPr/>
          <p:nvPr/>
        </p:nvSpPr>
        <p:spPr>
          <a:xfrm>
            <a:off x="1860885" y="2687996"/>
            <a:ext cx="8325852" cy="3960993"/>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660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56161" y="1394969"/>
            <a:ext cx="10897787" cy="584775"/>
          </a:xfrm>
          <a:prstGeom prst="rect">
            <a:avLst/>
          </a:prstGeom>
          <a:noFill/>
        </p:spPr>
        <p:txBody>
          <a:bodyPr wrap="square" rtlCol="0">
            <a:spAutoFit/>
          </a:bodyPr>
          <a:lstStyle/>
          <a:p>
            <a:pPr algn="just"/>
            <a:r>
              <a:rPr lang="en-US" sz="3200" b="1" dirty="0"/>
              <a:t>How to become a data scientist?</a:t>
            </a:r>
          </a:p>
        </p:txBody>
      </p:sp>
      <p:sp>
        <p:nvSpPr>
          <p:cNvPr id="7" name="TextBox 6">
            <a:extLst>
              <a:ext uri="{FF2B5EF4-FFF2-40B4-BE49-F238E27FC236}">
                <a16:creationId xmlns:a16="http://schemas.microsoft.com/office/drawing/2014/main" id="{BF6D69C2-CFB7-4DFF-94D4-32BC9AACAD0D}"/>
              </a:ext>
            </a:extLst>
          </p:cNvPr>
          <p:cNvSpPr txBox="1"/>
          <p:nvPr/>
        </p:nvSpPr>
        <p:spPr>
          <a:xfrm>
            <a:off x="556162" y="1979744"/>
            <a:ext cx="10897786"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Other languages, tools, platforms and visualization</a:t>
            </a:r>
          </a:p>
        </p:txBody>
      </p:sp>
      <p:sp>
        <p:nvSpPr>
          <p:cNvPr id="3" name="AutoShape 2" descr="Image result for application of data science">
            <a:extLst>
              <a:ext uri="{FF2B5EF4-FFF2-40B4-BE49-F238E27FC236}">
                <a16:creationId xmlns:a16="http://schemas.microsoft.com/office/drawing/2014/main" id="{DF41A15B-44B6-4815-97E3-552E9886D8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145CAB69-EB48-4EBB-B12A-4BA83EBC243D}"/>
              </a:ext>
            </a:extLst>
          </p:cNvPr>
          <p:cNvPicPr>
            <a:picLocks noChangeAspect="1"/>
          </p:cNvPicPr>
          <p:nvPr/>
        </p:nvPicPr>
        <p:blipFill>
          <a:blip r:embed="rId3"/>
          <a:stretch>
            <a:fillRect/>
          </a:stretch>
        </p:blipFill>
        <p:spPr>
          <a:xfrm>
            <a:off x="3458076" y="2586441"/>
            <a:ext cx="5275847" cy="4062553"/>
          </a:xfrm>
          <a:prstGeom prst="rect">
            <a:avLst/>
          </a:prstGeom>
        </p:spPr>
      </p:pic>
    </p:spTree>
    <p:extLst>
      <p:ext uri="{BB962C8B-B14F-4D97-AF65-F5344CB8AC3E}">
        <p14:creationId xmlns:p14="http://schemas.microsoft.com/office/powerpoint/2010/main" val="131956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56161" y="1394969"/>
            <a:ext cx="10897787" cy="584775"/>
          </a:xfrm>
          <a:prstGeom prst="rect">
            <a:avLst/>
          </a:prstGeom>
          <a:noFill/>
        </p:spPr>
        <p:txBody>
          <a:bodyPr wrap="square" rtlCol="0">
            <a:spAutoFit/>
          </a:bodyPr>
          <a:lstStyle/>
          <a:p>
            <a:pPr algn="just"/>
            <a:r>
              <a:rPr lang="en-US" sz="3200" b="1" dirty="0"/>
              <a:t>Learning Data Science with Python - Libraries</a:t>
            </a:r>
          </a:p>
        </p:txBody>
      </p:sp>
      <p:sp>
        <p:nvSpPr>
          <p:cNvPr id="8" name="Rectangle 7">
            <a:extLst>
              <a:ext uri="{FF2B5EF4-FFF2-40B4-BE49-F238E27FC236}">
                <a16:creationId xmlns:a16="http://schemas.microsoft.com/office/drawing/2014/main" id="{6CEAB1C3-02BA-4BA3-8C56-29DF3FBEFA30}"/>
              </a:ext>
            </a:extLst>
          </p:cNvPr>
          <p:cNvSpPr/>
          <p:nvPr/>
        </p:nvSpPr>
        <p:spPr>
          <a:xfrm>
            <a:off x="556160" y="2156206"/>
            <a:ext cx="3213735" cy="4437098"/>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056E589-4488-4739-8426-39495D88C4DC}"/>
              </a:ext>
            </a:extLst>
          </p:cNvPr>
          <p:cNvSpPr/>
          <p:nvPr/>
        </p:nvSpPr>
        <p:spPr>
          <a:xfrm>
            <a:off x="4398186" y="2156206"/>
            <a:ext cx="3213735" cy="4437098"/>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F6D16E7-98A0-42E9-B51D-11D8D649173A}"/>
              </a:ext>
            </a:extLst>
          </p:cNvPr>
          <p:cNvSpPr/>
          <p:nvPr/>
        </p:nvSpPr>
        <p:spPr>
          <a:xfrm>
            <a:off x="8240213" y="2141621"/>
            <a:ext cx="3213735" cy="4437098"/>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246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Learning objectives</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CB5C7F-6CFC-482D-A610-CF9366394760}"/>
              </a:ext>
            </a:extLst>
          </p:cNvPr>
          <p:cNvSpPr txBox="1"/>
          <p:nvPr/>
        </p:nvSpPr>
        <p:spPr>
          <a:xfrm>
            <a:off x="600892" y="1685109"/>
            <a:ext cx="10879183" cy="2062103"/>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Apprehend the field of Data Science impact and importance in the society</a:t>
            </a:r>
          </a:p>
          <a:p>
            <a:pPr marL="457200" indent="-457200" algn="just">
              <a:buFont typeface="Arial" panose="020B0604020202020204" pitchFamily="34" charset="0"/>
              <a:buChar char="•"/>
            </a:pPr>
            <a:r>
              <a:rPr lang="en-US" sz="3200" dirty="0"/>
              <a:t>Reflect on its applications, importance and advantages </a:t>
            </a:r>
          </a:p>
        </p:txBody>
      </p:sp>
    </p:spTree>
    <p:extLst>
      <p:ext uri="{BB962C8B-B14F-4D97-AF65-F5344CB8AC3E}">
        <p14:creationId xmlns:p14="http://schemas.microsoft.com/office/powerpoint/2010/main" val="3578867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56161" y="1394969"/>
            <a:ext cx="10897787" cy="584775"/>
          </a:xfrm>
          <a:prstGeom prst="rect">
            <a:avLst/>
          </a:prstGeom>
          <a:noFill/>
        </p:spPr>
        <p:txBody>
          <a:bodyPr wrap="square" rtlCol="0">
            <a:spAutoFit/>
          </a:bodyPr>
          <a:lstStyle/>
          <a:p>
            <a:pPr algn="just"/>
            <a:r>
              <a:rPr lang="en-US" sz="3200" b="1" dirty="0"/>
              <a:t>Learning Data Science with Python - Libraries</a:t>
            </a:r>
          </a:p>
        </p:txBody>
      </p:sp>
      <p:sp>
        <p:nvSpPr>
          <p:cNvPr id="8" name="Rectangle 7">
            <a:extLst>
              <a:ext uri="{FF2B5EF4-FFF2-40B4-BE49-F238E27FC236}">
                <a16:creationId xmlns:a16="http://schemas.microsoft.com/office/drawing/2014/main" id="{6CEAB1C3-02BA-4BA3-8C56-29DF3FBEFA30}"/>
              </a:ext>
            </a:extLst>
          </p:cNvPr>
          <p:cNvSpPr/>
          <p:nvPr/>
        </p:nvSpPr>
        <p:spPr>
          <a:xfrm>
            <a:off x="556160" y="2156206"/>
            <a:ext cx="3213735" cy="4437098"/>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056E589-4488-4739-8426-39495D88C4DC}"/>
              </a:ext>
            </a:extLst>
          </p:cNvPr>
          <p:cNvSpPr/>
          <p:nvPr/>
        </p:nvSpPr>
        <p:spPr>
          <a:xfrm>
            <a:off x="4398186" y="2156206"/>
            <a:ext cx="3213735" cy="4437098"/>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F6D16E7-98A0-42E9-B51D-11D8D649173A}"/>
              </a:ext>
            </a:extLst>
          </p:cNvPr>
          <p:cNvSpPr/>
          <p:nvPr/>
        </p:nvSpPr>
        <p:spPr>
          <a:xfrm>
            <a:off x="8240213" y="2141621"/>
            <a:ext cx="3213735" cy="4437098"/>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570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56161" y="1394969"/>
            <a:ext cx="10897787" cy="584775"/>
          </a:xfrm>
          <a:prstGeom prst="rect">
            <a:avLst/>
          </a:prstGeom>
          <a:noFill/>
        </p:spPr>
        <p:txBody>
          <a:bodyPr wrap="square" rtlCol="0">
            <a:spAutoFit/>
          </a:bodyPr>
          <a:lstStyle/>
          <a:p>
            <a:pPr algn="just"/>
            <a:r>
              <a:rPr lang="en-US" sz="3200" b="1" dirty="0"/>
              <a:t>Learning Data Science with Python - Tools</a:t>
            </a:r>
          </a:p>
        </p:txBody>
      </p:sp>
      <p:sp>
        <p:nvSpPr>
          <p:cNvPr id="8" name="Rectangle 7">
            <a:extLst>
              <a:ext uri="{FF2B5EF4-FFF2-40B4-BE49-F238E27FC236}">
                <a16:creationId xmlns:a16="http://schemas.microsoft.com/office/drawing/2014/main" id="{6CEAB1C3-02BA-4BA3-8C56-29DF3FBEFA30}"/>
              </a:ext>
            </a:extLst>
          </p:cNvPr>
          <p:cNvSpPr/>
          <p:nvPr/>
        </p:nvSpPr>
        <p:spPr>
          <a:xfrm>
            <a:off x="556160" y="2156206"/>
            <a:ext cx="3213735" cy="4437098"/>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056E589-4488-4739-8426-39495D88C4DC}"/>
              </a:ext>
            </a:extLst>
          </p:cNvPr>
          <p:cNvSpPr/>
          <p:nvPr/>
        </p:nvSpPr>
        <p:spPr>
          <a:xfrm>
            <a:off x="4398186" y="2156206"/>
            <a:ext cx="3213735" cy="4437098"/>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F6D16E7-98A0-42E9-B51D-11D8D649173A}"/>
              </a:ext>
            </a:extLst>
          </p:cNvPr>
          <p:cNvSpPr/>
          <p:nvPr/>
        </p:nvSpPr>
        <p:spPr>
          <a:xfrm>
            <a:off x="8240213" y="2141621"/>
            <a:ext cx="3213735" cy="4437098"/>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831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56161" y="1394969"/>
            <a:ext cx="10897787" cy="584775"/>
          </a:xfrm>
          <a:prstGeom prst="rect">
            <a:avLst/>
          </a:prstGeom>
          <a:noFill/>
        </p:spPr>
        <p:txBody>
          <a:bodyPr wrap="square" rtlCol="0">
            <a:spAutoFit/>
          </a:bodyPr>
          <a:lstStyle/>
          <a:p>
            <a:pPr algn="just"/>
            <a:r>
              <a:rPr lang="en-US" sz="3200" b="1" dirty="0"/>
              <a:t>How to become a data scientist?</a:t>
            </a:r>
          </a:p>
        </p:txBody>
      </p:sp>
      <p:sp>
        <p:nvSpPr>
          <p:cNvPr id="7" name="TextBox 6">
            <a:extLst>
              <a:ext uri="{FF2B5EF4-FFF2-40B4-BE49-F238E27FC236}">
                <a16:creationId xmlns:a16="http://schemas.microsoft.com/office/drawing/2014/main" id="{BF6D69C2-CFB7-4DFF-94D4-32BC9AACAD0D}"/>
              </a:ext>
            </a:extLst>
          </p:cNvPr>
          <p:cNvSpPr txBox="1"/>
          <p:nvPr/>
        </p:nvSpPr>
        <p:spPr>
          <a:xfrm>
            <a:off x="556162" y="1979744"/>
            <a:ext cx="10897786"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Learn to code</a:t>
            </a:r>
          </a:p>
        </p:txBody>
      </p:sp>
      <p:sp>
        <p:nvSpPr>
          <p:cNvPr id="9" name="Rectangle 8">
            <a:extLst>
              <a:ext uri="{FF2B5EF4-FFF2-40B4-BE49-F238E27FC236}">
                <a16:creationId xmlns:a16="http://schemas.microsoft.com/office/drawing/2014/main" id="{B580986B-2A25-4B45-8222-E13D98080082}"/>
              </a:ext>
            </a:extLst>
          </p:cNvPr>
          <p:cNvSpPr/>
          <p:nvPr/>
        </p:nvSpPr>
        <p:spPr>
          <a:xfrm>
            <a:off x="2558715" y="2555962"/>
            <a:ext cx="7074569" cy="3960993"/>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AutoShape 2" descr="Image result for application of data science">
            <a:extLst>
              <a:ext uri="{FF2B5EF4-FFF2-40B4-BE49-F238E27FC236}">
                <a16:creationId xmlns:a16="http://schemas.microsoft.com/office/drawing/2014/main" id="{DF41A15B-44B6-4815-97E3-552E9886D8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3658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56161" y="1394969"/>
            <a:ext cx="10897787" cy="584775"/>
          </a:xfrm>
          <a:prstGeom prst="rect">
            <a:avLst/>
          </a:prstGeom>
          <a:noFill/>
        </p:spPr>
        <p:txBody>
          <a:bodyPr wrap="square" rtlCol="0">
            <a:spAutoFit/>
          </a:bodyPr>
          <a:lstStyle/>
          <a:p>
            <a:pPr algn="just"/>
            <a:r>
              <a:rPr lang="en-US" sz="3200" b="1" dirty="0"/>
              <a:t>Data Scientist need to comfortable with:</a:t>
            </a:r>
          </a:p>
        </p:txBody>
      </p:sp>
      <p:sp>
        <p:nvSpPr>
          <p:cNvPr id="8" name="Rectangle 7">
            <a:extLst>
              <a:ext uri="{FF2B5EF4-FFF2-40B4-BE49-F238E27FC236}">
                <a16:creationId xmlns:a16="http://schemas.microsoft.com/office/drawing/2014/main" id="{B498F096-F922-490B-9BBF-6675443AFE04}"/>
              </a:ext>
            </a:extLst>
          </p:cNvPr>
          <p:cNvSpPr/>
          <p:nvPr/>
        </p:nvSpPr>
        <p:spPr>
          <a:xfrm>
            <a:off x="2013169" y="1975733"/>
            <a:ext cx="3328737" cy="466925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AEEF4A9-72C6-4B15-9BA1-5CDC9B130A1D}"/>
              </a:ext>
            </a:extLst>
          </p:cNvPr>
          <p:cNvSpPr/>
          <p:nvPr/>
        </p:nvSpPr>
        <p:spPr>
          <a:xfrm>
            <a:off x="6336517" y="1982498"/>
            <a:ext cx="3328737" cy="466925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160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56161" y="1394969"/>
            <a:ext cx="10897787" cy="1077218"/>
          </a:xfrm>
          <a:prstGeom prst="rect">
            <a:avLst/>
          </a:prstGeom>
          <a:noFill/>
        </p:spPr>
        <p:txBody>
          <a:bodyPr wrap="square" rtlCol="0">
            <a:spAutoFit/>
          </a:bodyPr>
          <a:lstStyle/>
          <a:p>
            <a:pPr algn="just"/>
            <a:r>
              <a:rPr lang="en-US" sz="3200" b="1" dirty="0"/>
              <a:t>Data Scientist need to learning machine learning &amp; software engineering</a:t>
            </a:r>
          </a:p>
        </p:txBody>
      </p:sp>
      <p:sp>
        <p:nvSpPr>
          <p:cNvPr id="8" name="Rectangle 7">
            <a:extLst>
              <a:ext uri="{FF2B5EF4-FFF2-40B4-BE49-F238E27FC236}">
                <a16:creationId xmlns:a16="http://schemas.microsoft.com/office/drawing/2014/main" id="{B498F096-F922-490B-9BBF-6675443AFE04}"/>
              </a:ext>
            </a:extLst>
          </p:cNvPr>
          <p:cNvSpPr/>
          <p:nvPr/>
        </p:nvSpPr>
        <p:spPr>
          <a:xfrm>
            <a:off x="2843349" y="2472187"/>
            <a:ext cx="2716538" cy="4176807"/>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550B847-F402-4862-AF61-E2DA1E1B7B61}"/>
              </a:ext>
            </a:extLst>
          </p:cNvPr>
          <p:cNvSpPr/>
          <p:nvPr/>
        </p:nvSpPr>
        <p:spPr>
          <a:xfrm>
            <a:off x="6207488" y="2472187"/>
            <a:ext cx="2716538" cy="4176807"/>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70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56161" y="1394969"/>
            <a:ext cx="10897787" cy="584775"/>
          </a:xfrm>
          <a:prstGeom prst="rect">
            <a:avLst/>
          </a:prstGeom>
          <a:noFill/>
        </p:spPr>
        <p:txBody>
          <a:bodyPr wrap="square" rtlCol="0">
            <a:spAutoFit/>
          </a:bodyPr>
          <a:lstStyle/>
          <a:p>
            <a:pPr algn="just"/>
            <a:r>
              <a:rPr lang="en-US" sz="3200" b="1" dirty="0"/>
              <a:t>Who are the Data Scientist?</a:t>
            </a:r>
          </a:p>
        </p:txBody>
      </p:sp>
      <p:sp>
        <p:nvSpPr>
          <p:cNvPr id="8" name="Rectangle 7">
            <a:extLst>
              <a:ext uri="{FF2B5EF4-FFF2-40B4-BE49-F238E27FC236}">
                <a16:creationId xmlns:a16="http://schemas.microsoft.com/office/drawing/2014/main" id="{B498F096-F922-490B-9BBF-6675443AFE04}"/>
              </a:ext>
            </a:extLst>
          </p:cNvPr>
          <p:cNvSpPr/>
          <p:nvPr/>
        </p:nvSpPr>
        <p:spPr>
          <a:xfrm>
            <a:off x="2122922" y="1979744"/>
            <a:ext cx="7764264" cy="46692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330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56161" y="1394969"/>
            <a:ext cx="10897787" cy="584775"/>
          </a:xfrm>
          <a:prstGeom prst="rect">
            <a:avLst/>
          </a:prstGeom>
          <a:noFill/>
        </p:spPr>
        <p:txBody>
          <a:bodyPr wrap="square" rtlCol="0">
            <a:spAutoFit/>
          </a:bodyPr>
          <a:lstStyle/>
          <a:p>
            <a:pPr algn="just"/>
            <a:r>
              <a:rPr lang="en-US" sz="3200" b="1" dirty="0"/>
              <a:t>Who are the Data Scientist?</a:t>
            </a:r>
          </a:p>
        </p:txBody>
      </p:sp>
      <p:sp>
        <p:nvSpPr>
          <p:cNvPr id="8" name="Rectangle 7">
            <a:extLst>
              <a:ext uri="{FF2B5EF4-FFF2-40B4-BE49-F238E27FC236}">
                <a16:creationId xmlns:a16="http://schemas.microsoft.com/office/drawing/2014/main" id="{B498F096-F922-490B-9BBF-6675443AFE04}"/>
              </a:ext>
            </a:extLst>
          </p:cNvPr>
          <p:cNvSpPr/>
          <p:nvPr/>
        </p:nvSpPr>
        <p:spPr>
          <a:xfrm>
            <a:off x="2122922" y="1979744"/>
            <a:ext cx="7764264" cy="46692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5532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56161" y="1394969"/>
            <a:ext cx="10897787" cy="584775"/>
          </a:xfrm>
          <a:prstGeom prst="rect">
            <a:avLst/>
          </a:prstGeom>
          <a:noFill/>
        </p:spPr>
        <p:txBody>
          <a:bodyPr wrap="square" rtlCol="0">
            <a:spAutoFit/>
          </a:bodyPr>
          <a:lstStyle/>
          <a:p>
            <a:pPr algn="just"/>
            <a:r>
              <a:rPr lang="en-US" sz="3200" b="1" dirty="0"/>
              <a:t>Who are the Data Scientist?</a:t>
            </a:r>
          </a:p>
        </p:txBody>
      </p:sp>
      <p:sp>
        <p:nvSpPr>
          <p:cNvPr id="8" name="Rectangle 7">
            <a:extLst>
              <a:ext uri="{FF2B5EF4-FFF2-40B4-BE49-F238E27FC236}">
                <a16:creationId xmlns:a16="http://schemas.microsoft.com/office/drawing/2014/main" id="{B498F096-F922-490B-9BBF-6675443AFE04}"/>
              </a:ext>
            </a:extLst>
          </p:cNvPr>
          <p:cNvSpPr/>
          <p:nvPr/>
        </p:nvSpPr>
        <p:spPr>
          <a:xfrm>
            <a:off x="2122922" y="1979744"/>
            <a:ext cx="7764264" cy="46692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138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7EF435F-BB77-4298-B16E-05BD37044775}"/>
              </a:ext>
            </a:extLst>
          </p:cNvPr>
          <p:cNvSpPr/>
          <p:nvPr/>
        </p:nvSpPr>
        <p:spPr>
          <a:xfrm>
            <a:off x="1026693" y="1453908"/>
            <a:ext cx="10170694" cy="535596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477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7EF435F-BB77-4298-B16E-05BD37044775}"/>
              </a:ext>
            </a:extLst>
          </p:cNvPr>
          <p:cNvSpPr/>
          <p:nvPr/>
        </p:nvSpPr>
        <p:spPr>
          <a:xfrm>
            <a:off x="1026693" y="1453908"/>
            <a:ext cx="10170694" cy="535596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346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1939965" y="550529"/>
            <a:ext cx="8610600" cy="1293028"/>
          </a:xfrm>
        </p:spPr>
        <p:txBody>
          <a:bodyPr>
            <a:normAutofit/>
          </a:bodyPr>
          <a:lstStyle/>
          <a:p>
            <a:r>
              <a:rPr lang="en-US" dirty="0"/>
              <a:t>Contents</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3046988"/>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Why should study Data Science?</a:t>
            </a:r>
          </a:p>
          <a:p>
            <a:pPr marL="457200" indent="-457200" algn="just">
              <a:buFont typeface="Arial" panose="020B0604020202020204" pitchFamily="34" charset="0"/>
              <a:buChar char="•"/>
            </a:pPr>
            <a:r>
              <a:rPr lang="en-US" sz="3200" dirty="0"/>
              <a:t>How Does Data Science Impact Organizations?</a:t>
            </a:r>
          </a:p>
          <a:p>
            <a:pPr marL="457200" indent="-457200" algn="just">
              <a:buFont typeface="Arial" panose="020B0604020202020204" pitchFamily="34" charset="0"/>
              <a:buChar char="•"/>
            </a:pPr>
            <a:r>
              <a:rPr lang="en-US" sz="3200" dirty="0"/>
              <a:t>Application and Competitive Advantage of Data Science in Organization </a:t>
            </a:r>
          </a:p>
          <a:p>
            <a:pPr marL="457200" indent="-457200" algn="just">
              <a:buFont typeface="Arial" panose="020B0604020202020204" pitchFamily="34" charset="0"/>
              <a:buChar char="•"/>
            </a:pPr>
            <a:r>
              <a:rPr lang="en-US" sz="3200" dirty="0"/>
              <a:t>Importance of Data Science to Society</a:t>
            </a:r>
          </a:p>
          <a:p>
            <a:pPr marL="457200" indent="-457200" algn="just">
              <a:buFont typeface="Arial" panose="020B0604020202020204" pitchFamily="34" charset="0"/>
              <a:buChar char="•"/>
            </a:pPr>
            <a:r>
              <a:rPr lang="en-US" sz="3200" dirty="0"/>
              <a:t>Road to Become a Data Scientist</a:t>
            </a:r>
          </a:p>
        </p:txBody>
      </p:sp>
    </p:spTree>
    <p:extLst>
      <p:ext uri="{BB962C8B-B14F-4D97-AF65-F5344CB8AC3E}">
        <p14:creationId xmlns:p14="http://schemas.microsoft.com/office/powerpoint/2010/main" val="3219973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3DC8FDB-FD5F-4374-B3E7-726579CBDEE2}"/>
              </a:ext>
            </a:extLst>
          </p:cNvPr>
          <p:cNvSpPr>
            <a:spLocks noGrp="1"/>
          </p:cNvSpPr>
          <p:nvPr>
            <p:ph type="title"/>
          </p:nvPr>
        </p:nvSpPr>
        <p:spPr>
          <a:xfrm>
            <a:off x="908326" y="5823742"/>
            <a:ext cx="10920778" cy="1293028"/>
          </a:xfrm>
        </p:spPr>
        <p:txBody>
          <a:bodyPr/>
          <a:lstStyle/>
          <a:p>
            <a:pPr algn="ctr"/>
            <a:r>
              <a:rPr lang="en-US" b="1" dirty="0"/>
              <a:t>APPLICATION of data science</a:t>
            </a:r>
          </a:p>
        </p:txBody>
      </p:sp>
      <p:pic>
        <p:nvPicPr>
          <p:cNvPr id="2" name="Picture 1">
            <a:extLst>
              <a:ext uri="{FF2B5EF4-FFF2-40B4-BE49-F238E27FC236}">
                <a16:creationId xmlns:a16="http://schemas.microsoft.com/office/drawing/2014/main" id="{79BFD83F-D70E-4E9C-88BD-D42E5C1C49D1}"/>
              </a:ext>
            </a:extLst>
          </p:cNvPr>
          <p:cNvPicPr>
            <a:picLocks noChangeAspect="1"/>
          </p:cNvPicPr>
          <p:nvPr/>
        </p:nvPicPr>
        <p:blipFill>
          <a:blip r:embed="rId2"/>
          <a:stretch>
            <a:fillRect/>
          </a:stretch>
        </p:blipFill>
        <p:spPr>
          <a:xfrm>
            <a:off x="1286250" y="1284728"/>
            <a:ext cx="9619499" cy="4758883"/>
          </a:xfrm>
          <a:prstGeom prst="rect">
            <a:avLst/>
          </a:prstGeom>
        </p:spPr>
      </p:pic>
    </p:spTree>
    <p:extLst>
      <p:ext uri="{BB962C8B-B14F-4D97-AF65-F5344CB8AC3E}">
        <p14:creationId xmlns:p14="http://schemas.microsoft.com/office/powerpoint/2010/main" val="1141995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APPLICATIONs OF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Security</a:t>
            </a:r>
          </a:p>
        </p:txBody>
      </p:sp>
      <p:sp>
        <p:nvSpPr>
          <p:cNvPr id="5" name="Rectangle 4">
            <a:extLst>
              <a:ext uri="{FF2B5EF4-FFF2-40B4-BE49-F238E27FC236}">
                <a16:creationId xmlns:a16="http://schemas.microsoft.com/office/drawing/2014/main" id="{39BFBCDD-ED46-48BF-AC96-DD04E8DEDDA6}"/>
              </a:ext>
            </a:extLst>
          </p:cNvPr>
          <p:cNvSpPr/>
          <p:nvPr/>
        </p:nvSpPr>
        <p:spPr>
          <a:xfrm>
            <a:off x="2124147" y="2178443"/>
            <a:ext cx="7780419" cy="436937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0524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APPLICATIONs OF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Sports</a:t>
            </a:r>
          </a:p>
        </p:txBody>
      </p:sp>
      <p:pic>
        <p:nvPicPr>
          <p:cNvPr id="8" name="Picture 7">
            <a:extLst>
              <a:ext uri="{FF2B5EF4-FFF2-40B4-BE49-F238E27FC236}">
                <a16:creationId xmlns:a16="http://schemas.microsoft.com/office/drawing/2014/main" id="{B07570C2-F418-493A-AB39-E1973E0FF057}"/>
              </a:ext>
            </a:extLst>
          </p:cNvPr>
          <p:cNvPicPr>
            <a:picLocks noChangeAspect="1"/>
          </p:cNvPicPr>
          <p:nvPr/>
        </p:nvPicPr>
        <p:blipFill>
          <a:blip r:embed="rId3"/>
          <a:stretch>
            <a:fillRect/>
          </a:stretch>
        </p:blipFill>
        <p:spPr>
          <a:xfrm>
            <a:off x="2124147" y="2178443"/>
            <a:ext cx="7780419" cy="4369374"/>
          </a:xfrm>
          <a:prstGeom prst="rect">
            <a:avLst/>
          </a:prstGeom>
        </p:spPr>
      </p:pic>
    </p:spTree>
    <p:extLst>
      <p:ext uri="{BB962C8B-B14F-4D97-AF65-F5344CB8AC3E}">
        <p14:creationId xmlns:p14="http://schemas.microsoft.com/office/powerpoint/2010/main" val="1990481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APPLICATIONs OF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Banking and Finance</a:t>
            </a:r>
          </a:p>
        </p:txBody>
      </p:sp>
      <p:pic>
        <p:nvPicPr>
          <p:cNvPr id="7" name="Picture 6">
            <a:extLst>
              <a:ext uri="{FF2B5EF4-FFF2-40B4-BE49-F238E27FC236}">
                <a16:creationId xmlns:a16="http://schemas.microsoft.com/office/drawing/2014/main" id="{37144C28-16FC-4D27-892E-9E999F868192}"/>
              </a:ext>
            </a:extLst>
          </p:cNvPr>
          <p:cNvPicPr>
            <a:picLocks noChangeAspect="1"/>
          </p:cNvPicPr>
          <p:nvPr/>
        </p:nvPicPr>
        <p:blipFill>
          <a:blip r:embed="rId3"/>
          <a:stretch>
            <a:fillRect/>
          </a:stretch>
        </p:blipFill>
        <p:spPr>
          <a:xfrm>
            <a:off x="2110111" y="2178443"/>
            <a:ext cx="7794455" cy="4369374"/>
          </a:xfrm>
          <a:prstGeom prst="rect">
            <a:avLst/>
          </a:prstGeom>
        </p:spPr>
      </p:pic>
    </p:spTree>
    <p:extLst>
      <p:ext uri="{BB962C8B-B14F-4D97-AF65-F5344CB8AC3E}">
        <p14:creationId xmlns:p14="http://schemas.microsoft.com/office/powerpoint/2010/main" val="2975528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APPLICATIONs OF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Internet Search</a:t>
            </a:r>
          </a:p>
        </p:txBody>
      </p:sp>
      <p:sp>
        <p:nvSpPr>
          <p:cNvPr id="5" name="Rectangle 4">
            <a:extLst>
              <a:ext uri="{FF2B5EF4-FFF2-40B4-BE49-F238E27FC236}">
                <a16:creationId xmlns:a16="http://schemas.microsoft.com/office/drawing/2014/main" id="{39BFBCDD-ED46-48BF-AC96-DD04E8DEDDA6}"/>
              </a:ext>
            </a:extLst>
          </p:cNvPr>
          <p:cNvSpPr/>
          <p:nvPr/>
        </p:nvSpPr>
        <p:spPr>
          <a:xfrm>
            <a:off x="2124147" y="2178443"/>
            <a:ext cx="7780419" cy="436937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9706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APPLICATIONs OF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Digital Advertisements</a:t>
            </a:r>
          </a:p>
        </p:txBody>
      </p:sp>
      <p:pic>
        <p:nvPicPr>
          <p:cNvPr id="7" name="Picture 6">
            <a:extLst>
              <a:ext uri="{FF2B5EF4-FFF2-40B4-BE49-F238E27FC236}">
                <a16:creationId xmlns:a16="http://schemas.microsoft.com/office/drawing/2014/main" id="{066F86F5-A537-4C66-9A6A-867076C4F8B6}"/>
              </a:ext>
            </a:extLst>
          </p:cNvPr>
          <p:cNvPicPr>
            <a:picLocks noChangeAspect="1"/>
          </p:cNvPicPr>
          <p:nvPr/>
        </p:nvPicPr>
        <p:blipFill>
          <a:blip r:embed="rId3"/>
          <a:stretch>
            <a:fillRect/>
          </a:stretch>
        </p:blipFill>
        <p:spPr>
          <a:xfrm>
            <a:off x="2124146" y="2178443"/>
            <a:ext cx="7780419" cy="4470551"/>
          </a:xfrm>
          <a:prstGeom prst="rect">
            <a:avLst/>
          </a:prstGeom>
        </p:spPr>
      </p:pic>
    </p:spTree>
    <p:extLst>
      <p:ext uri="{BB962C8B-B14F-4D97-AF65-F5344CB8AC3E}">
        <p14:creationId xmlns:p14="http://schemas.microsoft.com/office/powerpoint/2010/main" val="2674286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APPLICATIONs OF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Recommender System</a:t>
            </a:r>
          </a:p>
        </p:txBody>
      </p:sp>
      <p:sp>
        <p:nvSpPr>
          <p:cNvPr id="5" name="Rectangle 4">
            <a:extLst>
              <a:ext uri="{FF2B5EF4-FFF2-40B4-BE49-F238E27FC236}">
                <a16:creationId xmlns:a16="http://schemas.microsoft.com/office/drawing/2014/main" id="{39BFBCDD-ED46-48BF-AC96-DD04E8DEDDA6}"/>
              </a:ext>
            </a:extLst>
          </p:cNvPr>
          <p:cNvSpPr/>
          <p:nvPr/>
        </p:nvSpPr>
        <p:spPr>
          <a:xfrm>
            <a:off x="2124147" y="2178443"/>
            <a:ext cx="7780419" cy="436937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185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APPLICATIONs OF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Image Processing</a:t>
            </a:r>
          </a:p>
        </p:txBody>
      </p:sp>
      <p:pic>
        <p:nvPicPr>
          <p:cNvPr id="7" name="Picture 6">
            <a:extLst>
              <a:ext uri="{FF2B5EF4-FFF2-40B4-BE49-F238E27FC236}">
                <a16:creationId xmlns:a16="http://schemas.microsoft.com/office/drawing/2014/main" id="{7CBDBC77-68E1-470A-91DE-5E8BB3DD29A7}"/>
              </a:ext>
            </a:extLst>
          </p:cNvPr>
          <p:cNvPicPr>
            <a:picLocks noChangeAspect="1"/>
          </p:cNvPicPr>
          <p:nvPr/>
        </p:nvPicPr>
        <p:blipFill>
          <a:blip r:embed="rId3"/>
          <a:stretch>
            <a:fillRect/>
          </a:stretch>
        </p:blipFill>
        <p:spPr>
          <a:xfrm>
            <a:off x="2124146" y="2178442"/>
            <a:ext cx="7780419" cy="4369373"/>
          </a:xfrm>
          <a:prstGeom prst="rect">
            <a:avLst/>
          </a:prstGeom>
        </p:spPr>
      </p:pic>
    </p:spTree>
    <p:extLst>
      <p:ext uri="{BB962C8B-B14F-4D97-AF65-F5344CB8AC3E}">
        <p14:creationId xmlns:p14="http://schemas.microsoft.com/office/powerpoint/2010/main" val="86037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APPLICATIONs OF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Speech Recognition</a:t>
            </a:r>
          </a:p>
        </p:txBody>
      </p:sp>
      <p:pic>
        <p:nvPicPr>
          <p:cNvPr id="7" name="Picture 6">
            <a:extLst>
              <a:ext uri="{FF2B5EF4-FFF2-40B4-BE49-F238E27FC236}">
                <a16:creationId xmlns:a16="http://schemas.microsoft.com/office/drawing/2014/main" id="{C76F0706-6B7F-4168-8408-B140489F5053}"/>
              </a:ext>
            </a:extLst>
          </p:cNvPr>
          <p:cNvPicPr>
            <a:picLocks noChangeAspect="1"/>
          </p:cNvPicPr>
          <p:nvPr/>
        </p:nvPicPr>
        <p:blipFill>
          <a:blip r:embed="rId3"/>
          <a:stretch>
            <a:fillRect/>
          </a:stretch>
        </p:blipFill>
        <p:spPr>
          <a:xfrm>
            <a:off x="2124147" y="2178443"/>
            <a:ext cx="7780419" cy="4369374"/>
          </a:xfrm>
          <a:prstGeom prst="rect">
            <a:avLst/>
          </a:prstGeom>
        </p:spPr>
      </p:pic>
    </p:spTree>
    <p:extLst>
      <p:ext uri="{BB962C8B-B14F-4D97-AF65-F5344CB8AC3E}">
        <p14:creationId xmlns:p14="http://schemas.microsoft.com/office/powerpoint/2010/main" val="2671996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APPLICATIONs OF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Gaming</a:t>
            </a:r>
          </a:p>
        </p:txBody>
      </p:sp>
      <p:sp>
        <p:nvSpPr>
          <p:cNvPr id="5" name="Rectangle 4">
            <a:extLst>
              <a:ext uri="{FF2B5EF4-FFF2-40B4-BE49-F238E27FC236}">
                <a16:creationId xmlns:a16="http://schemas.microsoft.com/office/drawing/2014/main" id="{39BFBCDD-ED46-48BF-AC96-DD04E8DEDDA6}"/>
              </a:ext>
            </a:extLst>
          </p:cNvPr>
          <p:cNvSpPr/>
          <p:nvPr/>
        </p:nvSpPr>
        <p:spPr>
          <a:xfrm>
            <a:off x="2124147" y="2178443"/>
            <a:ext cx="7780419" cy="436937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55040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Why we are talking about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9B8B0BD-585F-4CFD-AB99-5F53EE6FD228}"/>
              </a:ext>
            </a:extLst>
          </p:cNvPr>
          <p:cNvSpPr/>
          <p:nvPr/>
        </p:nvSpPr>
        <p:spPr>
          <a:xfrm>
            <a:off x="335280" y="1618413"/>
            <a:ext cx="5600007" cy="488669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A17170-0DD9-4AE5-8988-8D63DFD3F9C4}"/>
              </a:ext>
            </a:extLst>
          </p:cNvPr>
          <p:cNvSpPr/>
          <p:nvPr/>
        </p:nvSpPr>
        <p:spPr>
          <a:xfrm>
            <a:off x="5951912" y="1618413"/>
            <a:ext cx="5600007" cy="4886695"/>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FF3B261-2EC5-45CC-9728-923A5628AB1D}"/>
              </a:ext>
            </a:extLst>
          </p:cNvPr>
          <p:cNvSpPr/>
          <p:nvPr/>
        </p:nvSpPr>
        <p:spPr>
          <a:xfrm>
            <a:off x="318655" y="6503230"/>
            <a:ext cx="2436886" cy="276999"/>
          </a:xfrm>
          <a:prstGeom prst="rect">
            <a:avLst/>
          </a:prstGeom>
        </p:spPr>
        <p:txBody>
          <a:bodyPr wrap="none">
            <a:spAutoFit/>
          </a:bodyPr>
          <a:lstStyle/>
          <a:p>
            <a:r>
              <a:rPr lang="en-US" sz="1200" dirty="0"/>
              <a:t>Source: https://bit.ly/31HBHuQ</a:t>
            </a:r>
          </a:p>
        </p:txBody>
      </p:sp>
    </p:spTree>
    <p:extLst>
      <p:ext uri="{BB962C8B-B14F-4D97-AF65-F5344CB8AC3E}">
        <p14:creationId xmlns:p14="http://schemas.microsoft.com/office/powerpoint/2010/main" val="324888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APPLICATIONs OF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Price Comparison Websites</a:t>
            </a:r>
          </a:p>
        </p:txBody>
      </p:sp>
      <p:pic>
        <p:nvPicPr>
          <p:cNvPr id="7" name="Picture 6">
            <a:extLst>
              <a:ext uri="{FF2B5EF4-FFF2-40B4-BE49-F238E27FC236}">
                <a16:creationId xmlns:a16="http://schemas.microsoft.com/office/drawing/2014/main" id="{6CEC9FC9-098B-4AA4-B01C-83DE10DBD772}"/>
              </a:ext>
            </a:extLst>
          </p:cNvPr>
          <p:cNvPicPr>
            <a:picLocks noChangeAspect="1"/>
          </p:cNvPicPr>
          <p:nvPr/>
        </p:nvPicPr>
        <p:blipFill>
          <a:blip r:embed="rId3"/>
          <a:stretch>
            <a:fillRect/>
          </a:stretch>
        </p:blipFill>
        <p:spPr>
          <a:xfrm>
            <a:off x="2124147" y="2178443"/>
            <a:ext cx="7780418" cy="4369374"/>
          </a:xfrm>
          <a:prstGeom prst="rect">
            <a:avLst/>
          </a:prstGeom>
        </p:spPr>
      </p:pic>
    </p:spTree>
    <p:extLst>
      <p:ext uri="{BB962C8B-B14F-4D97-AF65-F5344CB8AC3E}">
        <p14:creationId xmlns:p14="http://schemas.microsoft.com/office/powerpoint/2010/main" val="2246145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APPLICATIONs OF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Airline Routing Planning</a:t>
            </a:r>
          </a:p>
        </p:txBody>
      </p:sp>
      <p:pic>
        <p:nvPicPr>
          <p:cNvPr id="7" name="Picture 6">
            <a:extLst>
              <a:ext uri="{FF2B5EF4-FFF2-40B4-BE49-F238E27FC236}">
                <a16:creationId xmlns:a16="http://schemas.microsoft.com/office/drawing/2014/main" id="{C8257035-53AC-41D0-8C33-BAE1C226BDB3}"/>
              </a:ext>
            </a:extLst>
          </p:cNvPr>
          <p:cNvPicPr>
            <a:picLocks noChangeAspect="1"/>
          </p:cNvPicPr>
          <p:nvPr/>
        </p:nvPicPr>
        <p:blipFill>
          <a:blip r:embed="rId3"/>
          <a:stretch>
            <a:fillRect/>
          </a:stretch>
        </p:blipFill>
        <p:spPr>
          <a:xfrm>
            <a:off x="2106758" y="2178442"/>
            <a:ext cx="7797808" cy="4470551"/>
          </a:xfrm>
          <a:prstGeom prst="rect">
            <a:avLst/>
          </a:prstGeom>
        </p:spPr>
      </p:pic>
    </p:spTree>
    <p:extLst>
      <p:ext uri="{BB962C8B-B14F-4D97-AF65-F5344CB8AC3E}">
        <p14:creationId xmlns:p14="http://schemas.microsoft.com/office/powerpoint/2010/main" val="3098875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APPLICATIONs OF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Fraud and Risk Detection</a:t>
            </a:r>
          </a:p>
        </p:txBody>
      </p:sp>
      <p:pic>
        <p:nvPicPr>
          <p:cNvPr id="7" name="Picture 6">
            <a:extLst>
              <a:ext uri="{FF2B5EF4-FFF2-40B4-BE49-F238E27FC236}">
                <a16:creationId xmlns:a16="http://schemas.microsoft.com/office/drawing/2014/main" id="{03231F92-A2C0-4E92-A403-53D7D46178F1}"/>
              </a:ext>
            </a:extLst>
          </p:cNvPr>
          <p:cNvPicPr>
            <a:picLocks noChangeAspect="1"/>
          </p:cNvPicPr>
          <p:nvPr/>
        </p:nvPicPr>
        <p:blipFill>
          <a:blip r:embed="rId3"/>
          <a:stretch>
            <a:fillRect/>
          </a:stretch>
        </p:blipFill>
        <p:spPr>
          <a:xfrm>
            <a:off x="2124146" y="2178443"/>
            <a:ext cx="7780419" cy="4470551"/>
          </a:xfrm>
          <a:prstGeom prst="rect">
            <a:avLst/>
          </a:prstGeom>
        </p:spPr>
      </p:pic>
    </p:spTree>
    <p:extLst>
      <p:ext uri="{BB962C8B-B14F-4D97-AF65-F5344CB8AC3E}">
        <p14:creationId xmlns:p14="http://schemas.microsoft.com/office/powerpoint/2010/main" val="27585683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APPLICATIONs OF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Delivery Logistics</a:t>
            </a:r>
          </a:p>
        </p:txBody>
      </p:sp>
      <p:sp>
        <p:nvSpPr>
          <p:cNvPr id="5" name="Rectangle 4">
            <a:extLst>
              <a:ext uri="{FF2B5EF4-FFF2-40B4-BE49-F238E27FC236}">
                <a16:creationId xmlns:a16="http://schemas.microsoft.com/office/drawing/2014/main" id="{39BFBCDD-ED46-48BF-AC96-DD04E8DEDDA6}"/>
              </a:ext>
            </a:extLst>
          </p:cNvPr>
          <p:cNvSpPr/>
          <p:nvPr/>
        </p:nvSpPr>
        <p:spPr>
          <a:xfrm>
            <a:off x="2124147" y="2178443"/>
            <a:ext cx="7780419" cy="436937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792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APPLICATIONs OF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Internet of Things (IoT)</a:t>
            </a:r>
          </a:p>
        </p:txBody>
      </p:sp>
      <p:pic>
        <p:nvPicPr>
          <p:cNvPr id="7" name="Picture 6">
            <a:extLst>
              <a:ext uri="{FF2B5EF4-FFF2-40B4-BE49-F238E27FC236}">
                <a16:creationId xmlns:a16="http://schemas.microsoft.com/office/drawing/2014/main" id="{50F10046-6CD0-49B9-BFC2-AEA2682AFAE8}"/>
              </a:ext>
            </a:extLst>
          </p:cNvPr>
          <p:cNvPicPr>
            <a:picLocks noChangeAspect="1"/>
          </p:cNvPicPr>
          <p:nvPr/>
        </p:nvPicPr>
        <p:blipFill>
          <a:blip r:embed="rId3"/>
          <a:stretch>
            <a:fillRect/>
          </a:stretch>
        </p:blipFill>
        <p:spPr>
          <a:xfrm>
            <a:off x="2076021" y="2178443"/>
            <a:ext cx="7780419" cy="4369374"/>
          </a:xfrm>
          <a:prstGeom prst="rect">
            <a:avLst/>
          </a:prstGeom>
        </p:spPr>
      </p:pic>
    </p:spTree>
    <p:extLst>
      <p:ext uri="{BB962C8B-B14F-4D97-AF65-F5344CB8AC3E}">
        <p14:creationId xmlns:p14="http://schemas.microsoft.com/office/powerpoint/2010/main" val="566165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APPLICATIONs OF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Health Care</a:t>
            </a:r>
          </a:p>
        </p:txBody>
      </p:sp>
      <p:sp>
        <p:nvSpPr>
          <p:cNvPr id="5" name="Rectangle 4">
            <a:extLst>
              <a:ext uri="{FF2B5EF4-FFF2-40B4-BE49-F238E27FC236}">
                <a16:creationId xmlns:a16="http://schemas.microsoft.com/office/drawing/2014/main" id="{39BFBCDD-ED46-48BF-AC96-DD04E8DEDDA6}"/>
              </a:ext>
            </a:extLst>
          </p:cNvPr>
          <p:cNvSpPr/>
          <p:nvPr/>
        </p:nvSpPr>
        <p:spPr>
          <a:xfrm>
            <a:off x="2124147" y="2178443"/>
            <a:ext cx="7780419" cy="436937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1576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APPLICATIONs OF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Augmented Reality</a:t>
            </a:r>
          </a:p>
        </p:txBody>
      </p:sp>
      <p:sp>
        <p:nvSpPr>
          <p:cNvPr id="5" name="Rectangle 4">
            <a:extLst>
              <a:ext uri="{FF2B5EF4-FFF2-40B4-BE49-F238E27FC236}">
                <a16:creationId xmlns:a16="http://schemas.microsoft.com/office/drawing/2014/main" id="{39BFBCDD-ED46-48BF-AC96-DD04E8DEDDA6}"/>
              </a:ext>
            </a:extLst>
          </p:cNvPr>
          <p:cNvSpPr/>
          <p:nvPr/>
        </p:nvSpPr>
        <p:spPr>
          <a:xfrm>
            <a:off x="2124147" y="2178443"/>
            <a:ext cx="7780419" cy="436937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0831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APPLICATIONs OF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Self-Driving Cars</a:t>
            </a:r>
          </a:p>
        </p:txBody>
      </p:sp>
      <p:pic>
        <p:nvPicPr>
          <p:cNvPr id="7" name="Picture 6">
            <a:extLst>
              <a:ext uri="{FF2B5EF4-FFF2-40B4-BE49-F238E27FC236}">
                <a16:creationId xmlns:a16="http://schemas.microsoft.com/office/drawing/2014/main" id="{0DBAF922-5D4D-4650-BE6E-D7DC9DFC0362}"/>
              </a:ext>
            </a:extLst>
          </p:cNvPr>
          <p:cNvPicPr>
            <a:picLocks noChangeAspect="1"/>
          </p:cNvPicPr>
          <p:nvPr/>
        </p:nvPicPr>
        <p:blipFill>
          <a:blip r:embed="rId3"/>
          <a:stretch>
            <a:fillRect/>
          </a:stretch>
        </p:blipFill>
        <p:spPr>
          <a:xfrm>
            <a:off x="2092234" y="2178443"/>
            <a:ext cx="7812332" cy="4470551"/>
          </a:xfrm>
          <a:prstGeom prst="rect">
            <a:avLst/>
          </a:prstGeom>
        </p:spPr>
      </p:pic>
    </p:spTree>
    <p:extLst>
      <p:ext uri="{BB962C8B-B14F-4D97-AF65-F5344CB8AC3E}">
        <p14:creationId xmlns:p14="http://schemas.microsoft.com/office/powerpoint/2010/main" val="3632809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APPLICATIONs OF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Robots</a:t>
            </a:r>
          </a:p>
        </p:txBody>
      </p:sp>
      <p:pic>
        <p:nvPicPr>
          <p:cNvPr id="8" name="Picture 7">
            <a:hlinkClick r:id="rId3"/>
            <a:extLst>
              <a:ext uri="{FF2B5EF4-FFF2-40B4-BE49-F238E27FC236}">
                <a16:creationId xmlns:a16="http://schemas.microsoft.com/office/drawing/2014/main" id="{1B5C1CC4-4393-4453-95EC-1B4804BCB841}"/>
              </a:ext>
            </a:extLst>
          </p:cNvPr>
          <p:cNvPicPr>
            <a:picLocks noChangeAspect="1"/>
          </p:cNvPicPr>
          <p:nvPr/>
        </p:nvPicPr>
        <p:blipFill rotWithShape="1">
          <a:blip r:embed="rId4"/>
          <a:srcRect t="12816" b="14308"/>
          <a:stretch/>
        </p:blipFill>
        <p:spPr>
          <a:xfrm>
            <a:off x="2124146" y="2180651"/>
            <a:ext cx="7780419" cy="4367166"/>
          </a:xfrm>
          <a:prstGeom prst="rect">
            <a:avLst/>
          </a:prstGeom>
        </p:spPr>
      </p:pic>
    </p:spTree>
    <p:extLst>
      <p:ext uri="{BB962C8B-B14F-4D97-AF65-F5344CB8AC3E}">
        <p14:creationId xmlns:p14="http://schemas.microsoft.com/office/powerpoint/2010/main" val="1560373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3DC8FDB-FD5F-4374-B3E7-726579CBDEE2}"/>
              </a:ext>
            </a:extLst>
          </p:cNvPr>
          <p:cNvSpPr>
            <a:spLocks noGrp="1"/>
          </p:cNvSpPr>
          <p:nvPr>
            <p:ph type="title"/>
          </p:nvPr>
        </p:nvSpPr>
        <p:spPr>
          <a:xfrm>
            <a:off x="635610" y="5775616"/>
            <a:ext cx="10920778" cy="1293028"/>
          </a:xfrm>
        </p:spPr>
        <p:txBody>
          <a:bodyPr/>
          <a:lstStyle/>
          <a:p>
            <a:pPr algn="ctr"/>
            <a:r>
              <a:rPr lang="en-US" b="1" dirty="0"/>
              <a:t>IMPACT of data science on society</a:t>
            </a:r>
          </a:p>
        </p:txBody>
      </p:sp>
      <p:pic>
        <p:nvPicPr>
          <p:cNvPr id="4" name="Picture 3">
            <a:extLst>
              <a:ext uri="{FF2B5EF4-FFF2-40B4-BE49-F238E27FC236}">
                <a16:creationId xmlns:a16="http://schemas.microsoft.com/office/drawing/2014/main" id="{7611636F-5EFA-4F37-9CDE-8E728D5CBA46}"/>
              </a:ext>
            </a:extLst>
          </p:cNvPr>
          <p:cNvPicPr>
            <a:picLocks noChangeAspect="1"/>
          </p:cNvPicPr>
          <p:nvPr/>
        </p:nvPicPr>
        <p:blipFill>
          <a:blip r:embed="rId2"/>
          <a:stretch>
            <a:fillRect/>
          </a:stretch>
        </p:blipFill>
        <p:spPr>
          <a:xfrm>
            <a:off x="395287" y="286661"/>
            <a:ext cx="11401425" cy="5667375"/>
          </a:xfrm>
          <a:prstGeom prst="rect">
            <a:avLst/>
          </a:prstGeom>
        </p:spPr>
      </p:pic>
    </p:spTree>
    <p:extLst>
      <p:ext uri="{BB962C8B-B14F-4D97-AF65-F5344CB8AC3E}">
        <p14:creationId xmlns:p14="http://schemas.microsoft.com/office/powerpoint/2010/main" val="1682578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56161" y="1683725"/>
            <a:ext cx="11079677" cy="452431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a:t>
            </a:r>
            <a:r>
              <a:rPr lang="en-US" sz="3200" i="1" dirty="0"/>
              <a:t>Data Science is a new term. But in the same sense as Columbus was discovered NEW Continent 1000 years ago.”</a:t>
            </a:r>
          </a:p>
          <a:p>
            <a:pPr marL="457200" indent="-457200" algn="just">
              <a:buFont typeface="Arial" panose="020B0604020202020204" pitchFamily="34" charset="0"/>
              <a:buChar char="•"/>
            </a:pPr>
            <a:endParaRPr lang="en-US" sz="3200" i="1" dirty="0"/>
          </a:p>
          <a:p>
            <a:pPr algn="just"/>
            <a:r>
              <a:rPr lang="en-US" sz="3200" dirty="0"/>
              <a:t>										-   Hector Garcia-Molina</a:t>
            </a:r>
          </a:p>
          <a:p>
            <a:pPr algn="just"/>
            <a:r>
              <a:rPr lang="en-US" sz="3200" dirty="0"/>
              <a:t>											Professor in the Departments </a:t>
            </a:r>
          </a:p>
          <a:p>
            <a:pPr algn="just"/>
            <a:r>
              <a:rPr lang="en-US" sz="3200" dirty="0"/>
              <a:t>											of Computer Science and </a:t>
            </a:r>
          </a:p>
          <a:p>
            <a:pPr algn="just"/>
            <a:r>
              <a:rPr lang="en-US" sz="3200" dirty="0"/>
              <a:t>											Electrical Engineering of </a:t>
            </a:r>
          </a:p>
          <a:p>
            <a:pPr algn="just"/>
            <a:r>
              <a:rPr lang="en-US" sz="3200" dirty="0"/>
              <a:t>											Stanford University </a:t>
            </a:r>
          </a:p>
        </p:txBody>
      </p:sp>
      <p:pic>
        <p:nvPicPr>
          <p:cNvPr id="7" name="Picture 6">
            <a:extLst>
              <a:ext uri="{FF2B5EF4-FFF2-40B4-BE49-F238E27FC236}">
                <a16:creationId xmlns:a16="http://schemas.microsoft.com/office/drawing/2014/main" id="{CFE241C8-0601-443E-91BD-436A4ECE0878}"/>
              </a:ext>
            </a:extLst>
          </p:cNvPr>
          <p:cNvPicPr>
            <a:picLocks noChangeAspect="1"/>
          </p:cNvPicPr>
          <p:nvPr/>
        </p:nvPicPr>
        <p:blipFill>
          <a:blip r:embed="rId2"/>
          <a:stretch>
            <a:fillRect/>
          </a:stretch>
        </p:blipFill>
        <p:spPr>
          <a:xfrm>
            <a:off x="3031958" y="3567362"/>
            <a:ext cx="2013284" cy="2516605"/>
          </a:xfrm>
          <a:prstGeom prst="rect">
            <a:avLst/>
          </a:prstGeom>
        </p:spPr>
      </p:pic>
    </p:spTree>
    <p:extLst>
      <p:ext uri="{BB962C8B-B14F-4D97-AF65-F5344CB8AC3E}">
        <p14:creationId xmlns:p14="http://schemas.microsoft.com/office/powerpoint/2010/main" val="26144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IMPACT of data science on society</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Saving Energy</a:t>
            </a:r>
          </a:p>
        </p:txBody>
      </p:sp>
      <p:pic>
        <p:nvPicPr>
          <p:cNvPr id="3" name="Picture 2">
            <a:extLst>
              <a:ext uri="{FF2B5EF4-FFF2-40B4-BE49-F238E27FC236}">
                <a16:creationId xmlns:a16="http://schemas.microsoft.com/office/drawing/2014/main" id="{07123EC7-4819-4241-AC9A-1F89F4480A96}"/>
              </a:ext>
            </a:extLst>
          </p:cNvPr>
          <p:cNvPicPr>
            <a:picLocks noChangeAspect="1"/>
          </p:cNvPicPr>
          <p:nvPr/>
        </p:nvPicPr>
        <p:blipFill>
          <a:blip r:embed="rId3"/>
          <a:stretch>
            <a:fillRect/>
          </a:stretch>
        </p:blipFill>
        <p:spPr>
          <a:xfrm>
            <a:off x="1619250" y="2361593"/>
            <a:ext cx="8953500" cy="4178849"/>
          </a:xfrm>
          <a:prstGeom prst="rect">
            <a:avLst/>
          </a:prstGeom>
        </p:spPr>
      </p:pic>
    </p:spTree>
    <p:extLst>
      <p:ext uri="{BB962C8B-B14F-4D97-AF65-F5344CB8AC3E}">
        <p14:creationId xmlns:p14="http://schemas.microsoft.com/office/powerpoint/2010/main" val="14430520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B758B22-6AB7-44F8-AC02-36D67B63EE66}"/>
              </a:ext>
            </a:extLst>
          </p:cNvPr>
          <p:cNvPicPr>
            <a:picLocks noChangeAspect="1"/>
          </p:cNvPicPr>
          <p:nvPr/>
        </p:nvPicPr>
        <p:blipFill>
          <a:blip r:embed="rId2"/>
          <a:stretch>
            <a:fillRect/>
          </a:stretch>
        </p:blipFill>
        <p:spPr>
          <a:xfrm>
            <a:off x="2124145" y="2178443"/>
            <a:ext cx="7780419" cy="4331071"/>
          </a:xfrm>
          <a:prstGeom prst="rect">
            <a:avLst/>
          </a:prstGeom>
        </p:spPr>
      </p:pic>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IMPACT of data science on society</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Data-Driven Hospitals</a:t>
            </a:r>
          </a:p>
        </p:txBody>
      </p:sp>
      <p:pic>
        <p:nvPicPr>
          <p:cNvPr id="9" name="Picture 8">
            <a:extLst>
              <a:ext uri="{FF2B5EF4-FFF2-40B4-BE49-F238E27FC236}">
                <a16:creationId xmlns:a16="http://schemas.microsoft.com/office/drawing/2014/main" id="{4B48F069-E034-4382-9B18-6B7DA7188794}"/>
              </a:ext>
            </a:extLst>
          </p:cNvPr>
          <p:cNvPicPr>
            <a:picLocks noChangeAspect="1"/>
          </p:cNvPicPr>
          <p:nvPr/>
        </p:nvPicPr>
        <p:blipFill>
          <a:blip r:embed="rId3"/>
          <a:stretch>
            <a:fillRect/>
          </a:stretch>
        </p:blipFill>
        <p:spPr>
          <a:xfrm>
            <a:off x="8339035" y="5630778"/>
            <a:ext cx="1565529" cy="878735"/>
          </a:xfrm>
          <a:prstGeom prst="rect">
            <a:avLst/>
          </a:prstGeom>
        </p:spPr>
      </p:pic>
    </p:spTree>
    <p:extLst>
      <p:ext uri="{BB962C8B-B14F-4D97-AF65-F5344CB8AC3E}">
        <p14:creationId xmlns:p14="http://schemas.microsoft.com/office/powerpoint/2010/main" val="651854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IMPACT of data science on society</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A Cleaner Environment</a:t>
            </a:r>
          </a:p>
        </p:txBody>
      </p:sp>
      <p:pic>
        <p:nvPicPr>
          <p:cNvPr id="3" name="Picture 2">
            <a:extLst>
              <a:ext uri="{FF2B5EF4-FFF2-40B4-BE49-F238E27FC236}">
                <a16:creationId xmlns:a16="http://schemas.microsoft.com/office/drawing/2014/main" id="{266BAB54-A127-4736-BD3A-19F17A94E40E}"/>
              </a:ext>
            </a:extLst>
          </p:cNvPr>
          <p:cNvPicPr>
            <a:picLocks noChangeAspect="1"/>
          </p:cNvPicPr>
          <p:nvPr/>
        </p:nvPicPr>
        <p:blipFill>
          <a:blip r:embed="rId3"/>
          <a:stretch>
            <a:fillRect/>
          </a:stretch>
        </p:blipFill>
        <p:spPr>
          <a:xfrm>
            <a:off x="2229853" y="2235797"/>
            <a:ext cx="7267074" cy="4413197"/>
          </a:xfrm>
          <a:prstGeom prst="rect">
            <a:avLst/>
          </a:prstGeom>
        </p:spPr>
      </p:pic>
    </p:spTree>
    <p:extLst>
      <p:ext uri="{BB962C8B-B14F-4D97-AF65-F5344CB8AC3E}">
        <p14:creationId xmlns:p14="http://schemas.microsoft.com/office/powerpoint/2010/main" val="1423521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IMPACT of data science on society</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1077218"/>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Volunteer with a socially-oriented data science program/organization</a:t>
            </a:r>
          </a:p>
        </p:txBody>
      </p:sp>
      <p:pic>
        <p:nvPicPr>
          <p:cNvPr id="5" name="Picture 4">
            <a:extLst>
              <a:ext uri="{FF2B5EF4-FFF2-40B4-BE49-F238E27FC236}">
                <a16:creationId xmlns:a16="http://schemas.microsoft.com/office/drawing/2014/main" id="{97D73DB1-0726-4D5E-A2DC-0459C1B3252A}"/>
              </a:ext>
            </a:extLst>
          </p:cNvPr>
          <p:cNvPicPr>
            <a:picLocks noChangeAspect="1"/>
          </p:cNvPicPr>
          <p:nvPr/>
        </p:nvPicPr>
        <p:blipFill>
          <a:blip r:embed="rId3"/>
          <a:stretch>
            <a:fillRect/>
          </a:stretch>
        </p:blipFill>
        <p:spPr>
          <a:xfrm>
            <a:off x="2727157" y="2586441"/>
            <a:ext cx="7231693" cy="4124325"/>
          </a:xfrm>
          <a:prstGeom prst="rect">
            <a:avLst/>
          </a:prstGeom>
        </p:spPr>
      </p:pic>
    </p:spTree>
    <p:extLst>
      <p:ext uri="{BB962C8B-B14F-4D97-AF65-F5344CB8AC3E}">
        <p14:creationId xmlns:p14="http://schemas.microsoft.com/office/powerpoint/2010/main" val="1213378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IMPACT of data science on society</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Contribute via competitions</a:t>
            </a:r>
          </a:p>
        </p:txBody>
      </p:sp>
      <p:pic>
        <p:nvPicPr>
          <p:cNvPr id="3" name="Picture 2">
            <a:extLst>
              <a:ext uri="{FF2B5EF4-FFF2-40B4-BE49-F238E27FC236}">
                <a16:creationId xmlns:a16="http://schemas.microsoft.com/office/drawing/2014/main" id="{D090F2A4-EBAF-4BED-AD98-1B926908F9BB}"/>
              </a:ext>
            </a:extLst>
          </p:cNvPr>
          <p:cNvPicPr>
            <a:picLocks noChangeAspect="1"/>
          </p:cNvPicPr>
          <p:nvPr/>
        </p:nvPicPr>
        <p:blipFill>
          <a:blip r:embed="rId3"/>
          <a:stretch>
            <a:fillRect/>
          </a:stretch>
        </p:blipFill>
        <p:spPr>
          <a:xfrm>
            <a:off x="2092617" y="2189867"/>
            <a:ext cx="8006766" cy="4477393"/>
          </a:xfrm>
          <a:prstGeom prst="rect">
            <a:avLst/>
          </a:prstGeom>
        </p:spPr>
      </p:pic>
    </p:spTree>
    <p:extLst>
      <p:ext uri="{BB962C8B-B14F-4D97-AF65-F5344CB8AC3E}">
        <p14:creationId xmlns:p14="http://schemas.microsoft.com/office/powerpoint/2010/main" val="1045658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IMPACT of data science on society</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1077218"/>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Consider solutions to real-world problems that you encounter</a:t>
            </a:r>
          </a:p>
        </p:txBody>
      </p:sp>
      <p:sp>
        <p:nvSpPr>
          <p:cNvPr id="5" name="Rectangle 4">
            <a:extLst>
              <a:ext uri="{FF2B5EF4-FFF2-40B4-BE49-F238E27FC236}">
                <a16:creationId xmlns:a16="http://schemas.microsoft.com/office/drawing/2014/main" id="{92422514-AA75-4DD2-878B-6ABD654EE59C}"/>
              </a:ext>
            </a:extLst>
          </p:cNvPr>
          <p:cNvSpPr/>
          <p:nvPr/>
        </p:nvSpPr>
        <p:spPr>
          <a:xfrm>
            <a:off x="2124147" y="2682692"/>
            <a:ext cx="7780419" cy="406255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60206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IMPACT of data science on society</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593668"/>
            <a:ext cx="10879183" cy="584775"/>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Be thoughtful in professional work</a:t>
            </a:r>
          </a:p>
        </p:txBody>
      </p:sp>
      <p:pic>
        <p:nvPicPr>
          <p:cNvPr id="7" name="Picture 6">
            <a:extLst>
              <a:ext uri="{FF2B5EF4-FFF2-40B4-BE49-F238E27FC236}">
                <a16:creationId xmlns:a16="http://schemas.microsoft.com/office/drawing/2014/main" id="{4566E30A-C308-4892-9119-5DBE77DB8624}"/>
              </a:ext>
            </a:extLst>
          </p:cNvPr>
          <p:cNvPicPr>
            <a:picLocks noChangeAspect="1"/>
          </p:cNvPicPr>
          <p:nvPr/>
        </p:nvPicPr>
        <p:blipFill>
          <a:blip r:embed="rId3"/>
          <a:stretch>
            <a:fillRect/>
          </a:stretch>
        </p:blipFill>
        <p:spPr>
          <a:xfrm>
            <a:off x="2205790" y="2302161"/>
            <a:ext cx="7780418" cy="4286250"/>
          </a:xfrm>
          <a:prstGeom prst="rect">
            <a:avLst/>
          </a:prstGeom>
        </p:spPr>
      </p:pic>
    </p:spTree>
    <p:extLst>
      <p:ext uri="{BB962C8B-B14F-4D97-AF65-F5344CB8AC3E}">
        <p14:creationId xmlns:p14="http://schemas.microsoft.com/office/powerpoint/2010/main" val="2512333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401C6A-9453-4302-B358-6D11B5BF4F23}"/>
              </a:ext>
            </a:extLst>
          </p:cNvPr>
          <p:cNvPicPr>
            <a:picLocks noChangeAspect="1"/>
          </p:cNvPicPr>
          <p:nvPr/>
        </p:nvPicPr>
        <p:blipFill rotWithShape="1">
          <a:blip r:embed="rId2"/>
          <a:srcRect t="10371"/>
          <a:stretch/>
        </p:blipFill>
        <p:spPr>
          <a:xfrm>
            <a:off x="1528511" y="1347537"/>
            <a:ext cx="9380119" cy="5251056"/>
          </a:xfrm>
          <a:prstGeom prst="rect">
            <a:avLst/>
          </a:prstGeom>
        </p:spPr>
      </p:pic>
      <p:sp>
        <p:nvSpPr>
          <p:cNvPr id="3" name="Title 3">
            <a:extLst>
              <a:ext uri="{FF2B5EF4-FFF2-40B4-BE49-F238E27FC236}">
                <a16:creationId xmlns:a16="http://schemas.microsoft.com/office/drawing/2014/main" id="{33DC8FDB-FD5F-4374-B3E7-726579CBDEE2}"/>
              </a:ext>
            </a:extLst>
          </p:cNvPr>
          <p:cNvSpPr>
            <a:spLocks noGrp="1"/>
          </p:cNvSpPr>
          <p:nvPr>
            <p:ph type="title"/>
          </p:nvPr>
        </p:nvSpPr>
        <p:spPr>
          <a:xfrm>
            <a:off x="619568" y="5727489"/>
            <a:ext cx="10920778" cy="1293028"/>
          </a:xfrm>
        </p:spPr>
        <p:txBody>
          <a:bodyPr/>
          <a:lstStyle/>
          <a:p>
            <a:pPr algn="ctr"/>
            <a:r>
              <a:rPr lang="en-US" b="1" dirty="0"/>
              <a:t>IMPORTANCE of data science</a:t>
            </a:r>
          </a:p>
        </p:txBody>
      </p:sp>
    </p:spTree>
    <p:extLst>
      <p:ext uri="{BB962C8B-B14F-4D97-AF65-F5344CB8AC3E}">
        <p14:creationId xmlns:p14="http://schemas.microsoft.com/office/powerpoint/2010/main" val="3809435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Importance of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6" y="1689920"/>
            <a:ext cx="10879183" cy="1569660"/>
          </a:xfrm>
          <a:prstGeom prst="rect">
            <a:avLst/>
          </a:prstGeom>
          <a:noFill/>
        </p:spPr>
        <p:txBody>
          <a:bodyPr wrap="square" rtlCol="0">
            <a:spAutoFit/>
          </a:bodyPr>
          <a:lstStyle/>
          <a:p>
            <a:pPr marL="514350" indent="-514350" algn="just">
              <a:buAutoNum type="arabicPeriod"/>
            </a:pPr>
            <a:r>
              <a:rPr lang="en-US" sz="3200" dirty="0"/>
              <a:t>Data science helps brands to understand their customers in a much enhanced and empowered manner.</a:t>
            </a:r>
          </a:p>
        </p:txBody>
      </p:sp>
      <p:sp>
        <p:nvSpPr>
          <p:cNvPr id="5" name="TextBox 4">
            <a:extLst>
              <a:ext uri="{FF2B5EF4-FFF2-40B4-BE49-F238E27FC236}">
                <a16:creationId xmlns:a16="http://schemas.microsoft.com/office/drawing/2014/main" id="{37CE187E-2CC7-420F-9025-AFBA5655E13F}"/>
              </a:ext>
            </a:extLst>
          </p:cNvPr>
          <p:cNvSpPr txBox="1"/>
          <p:nvPr/>
        </p:nvSpPr>
        <p:spPr>
          <a:xfrm>
            <a:off x="574765" y="3463508"/>
            <a:ext cx="10879183" cy="1077218"/>
          </a:xfrm>
          <a:prstGeom prst="rect">
            <a:avLst/>
          </a:prstGeom>
          <a:noFill/>
        </p:spPr>
        <p:txBody>
          <a:bodyPr wrap="square" rtlCol="0">
            <a:spAutoFit/>
          </a:bodyPr>
          <a:lstStyle/>
          <a:p>
            <a:pPr algn="just"/>
            <a:r>
              <a:rPr lang="en-US" sz="3200" dirty="0"/>
              <a:t>2. It allows brands to communicate their story in such </a:t>
            </a:r>
          </a:p>
          <a:p>
            <a:pPr algn="just"/>
            <a:r>
              <a:rPr lang="en-US" sz="3200" dirty="0"/>
              <a:t>    a engaging and powerful manner.</a:t>
            </a:r>
          </a:p>
        </p:txBody>
      </p:sp>
      <p:sp>
        <p:nvSpPr>
          <p:cNvPr id="7" name="TextBox 6">
            <a:extLst>
              <a:ext uri="{FF2B5EF4-FFF2-40B4-BE49-F238E27FC236}">
                <a16:creationId xmlns:a16="http://schemas.microsoft.com/office/drawing/2014/main" id="{B079D152-662E-4E1B-AB12-32499DA137C5}"/>
              </a:ext>
            </a:extLst>
          </p:cNvPr>
          <p:cNvSpPr txBox="1"/>
          <p:nvPr/>
        </p:nvSpPr>
        <p:spPr>
          <a:xfrm>
            <a:off x="574764" y="4852938"/>
            <a:ext cx="10879183" cy="1077218"/>
          </a:xfrm>
          <a:prstGeom prst="rect">
            <a:avLst/>
          </a:prstGeom>
          <a:noFill/>
        </p:spPr>
        <p:txBody>
          <a:bodyPr wrap="square" rtlCol="0">
            <a:spAutoFit/>
          </a:bodyPr>
          <a:lstStyle/>
          <a:p>
            <a:pPr algn="just"/>
            <a:r>
              <a:rPr lang="en-US" sz="3200" dirty="0"/>
              <a:t>3. Big Data is a new field that is constantly growing </a:t>
            </a:r>
          </a:p>
          <a:p>
            <a:pPr algn="just"/>
            <a:r>
              <a:rPr lang="en-US" sz="3200" dirty="0"/>
              <a:t>    and evolving.</a:t>
            </a:r>
          </a:p>
        </p:txBody>
      </p:sp>
    </p:spTree>
    <p:extLst>
      <p:ext uri="{BB962C8B-B14F-4D97-AF65-F5344CB8AC3E}">
        <p14:creationId xmlns:p14="http://schemas.microsoft.com/office/powerpoint/2010/main" val="71826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Importance of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3F64B59-2EDB-4779-8499-F08BB54DBF39}"/>
              </a:ext>
            </a:extLst>
          </p:cNvPr>
          <p:cNvSpPr txBox="1"/>
          <p:nvPr/>
        </p:nvSpPr>
        <p:spPr>
          <a:xfrm>
            <a:off x="656408" y="1905921"/>
            <a:ext cx="10879183" cy="1569660"/>
          </a:xfrm>
          <a:prstGeom prst="rect">
            <a:avLst/>
          </a:prstGeom>
          <a:noFill/>
        </p:spPr>
        <p:txBody>
          <a:bodyPr wrap="square" rtlCol="0">
            <a:spAutoFit/>
          </a:bodyPr>
          <a:lstStyle/>
          <a:p>
            <a:pPr algn="just"/>
            <a:r>
              <a:rPr lang="en-US" sz="3200" dirty="0"/>
              <a:t>4. Its findings and results can be applied to almost any </a:t>
            </a:r>
          </a:p>
          <a:p>
            <a:pPr algn="just"/>
            <a:r>
              <a:rPr lang="en-US" sz="3200" dirty="0"/>
              <a:t>    sector like travel, healthcare and education among </a:t>
            </a:r>
          </a:p>
          <a:p>
            <a:pPr algn="just"/>
            <a:r>
              <a:rPr lang="en-US" sz="3200" dirty="0"/>
              <a:t>    others.</a:t>
            </a:r>
          </a:p>
        </p:txBody>
      </p:sp>
      <p:sp>
        <p:nvSpPr>
          <p:cNvPr id="9" name="TextBox 8">
            <a:extLst>
              <a:ext uri="{FF2B5EF4-FFF2-40B4-BE49-F238E27FC236}">
                <a16:creationId xmlns:a16="http://schemas.microsoft.com/office/drawing/2014/main" id="{5365D065-E8FA-463B-BCA1-F4EB2B71679B}"/>
              </a:ext>
            </a:extLst>
          </p:cNvPr>
          <p:cNvSpPr txBox="1"/>
          <p:nvPr/>
        </p:nvSpPr>
        <p:spPr>
          <a:xfrm>
            <a:off x="574766" y="3678574"/>
            <a:ext cx="10879183" cy="584775"/>
          </a:xfrm>
          <a:prstGeom prst="rect">
            <a:avLst/>
          </a:prstGeom>
          <a:noFill/>
        </p:spPr>
        <p:txBody>
          <a:bodyPr wrap="square" rtlCol="0">
            <a:spAutoFit/>
          </a:bodyPr>
          <a:lstStyle/>
          <a:p>
            <a:pPr algn="just"/>
            <a:r>
              <a:rPr lang="en-US" sz="3200" dirty="0"/>
              <a:t>5. Data science is accessible to almost all sectors.</a:t>
            </a:r>
          </a:p>
        </p:txBody>
      </p:sp>
    </p:spTree>
    <p:extLst>
      <p:ext uri="{BB962C8B-B14F-4D97-AF65-F5344CB8AC3E}">
        <p14:creationId xmlns:p14="http://schemas.microsoft.com/office/powerpoint/2010/main" val="15016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74767" y="1756168"/>
            <a:ext cx="5521233" cy="4031873"/>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a multi-disciplinary field that uses scientific methods, processes, algorithms and systems to extract knowledge and insights from structured and unstructured data.</a:t>
            </a:r>
          </a:p>
        </p:txBody>
      </p:sp>
      <p:grpSp>
        <p:nvGrpSpPr>
          <p:cNvPr id="10" name="Group 9">
            <a:extLst>
              <a:ext uri="{FF2B5EF4-FFF2-40B4-BE49-F238E27FC236}">
                <a16:creationId xmlns:a16="http://schemas.microsoft.com/office/drawing/2014/main" id="{72DB0B25-C1A8-429B-8A59-2BC7685A4194}"/>
              </a:ext>
            </a:extLst>
          </p:cNvPr>
          <p:cNvGrpSpPr/>
          <p:nvPr/>
        </p:nvGrpSpPr>
        <p:grpSpPr>
          <a:xfrm>
            <a:off x="6621109" y="1502034"/>
            <a:ext cx="5045999" cy="5217384"/>
            <a:chOff x="6571234" y="1502034"/>
            <a:chExt cx="5045999" cy="5217384"/>
          </a:xfrm>
        </p:grpSpPr>
        <p:pic>
          <p:nvPicPr>
            <p:cNvPr id="1026" name="Picture 2" descr="Image result for data science">
              <a:extLst>
                <a:ext uri="{FF2B5EF4-FFF2-40B4-BE49-F238E27FC236}">
                  <a16:creationId xmlns:a16="http://schemas.microsoft.com/office/drawing/2014/main" id="{CB2189F6-4EEB-4DD7-B6C1-BEC6B47F6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1234" y="1502034"/>
              <a:ext cx="5045999" cy="49403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F0A329-7BBA-491F-90C9-2CCE4041EDA6}"/>
                </a:ext>
              </a:extLst>
            </p:cNvPr>
            <p:cNvSpPr/>
            <p:nvPr/>
          </p:nvSpPr>
          <p:spPr>
            <a:xfrm>
              <a:off x="8135528" y="6442419"/>
              <a:ext cx="2353529" cy="276999"/>
            </a:xfrm>
            <a:prstGeom prst="rect">
              <a:avLst/>
            </a:prstGeom>
          </p:spPr>
          <p:txBody>
            <a:bodyPr wrap="none">
              <a:spAutoFit/>
            </a:bodyPr>
            <a:lstStyle/>
            <a:p>
              <a:r>
                <a:rPr lang="en-US" sz="1200" dirty="0"/>
                <a:t>Source: https://bit.ly/30dekJB</a:t>
              </a:r>
            </a:p>
          </p:txBody>
        </p:sp>
      </p:grpSp>
    </p:spTree>
    <p:extLst>
      <p:ext uri="{BB962C8B-B14F-4D97-AF65-F5344CB8AC3E}">
        <p14:creationId xmlns:p14="http://schemas.microsoft.com/office/powerpoint/2010/main" val="127451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8B0F2-A076-475A-BFF0-1D9C90475A3A}"/>
              </a:ext>
            </a:extLst>
          </p:cNvPr>
          <p:cNvPicPr>
            <a:picLocks noChangeAspect="1"/>
          </p:cNvPicPr>
          <p:nvPr/>
        </p:nvPicPr>
        <p:blipFill>
          <a:blip r:embed="rId3"/>
          <a:stretch>
            <a:fillRect/>
          </a:stretch>
        </p:blipFill>
        <p:spPr>
          <a:xfrm>
            <a:off x="0" y="0"/>
            <a:ext cx="12192000" cy="6899845"/>
          </a:xfrm>
          <a:prstGeom prst="rect">
            <a:avLst/>
          </a:prstGeom>
        </p:spPr>
      </p:pic>
      <p:sp>
        <p:nvSpPr>
          <p:cNvPr id="10" name="TextBox 9">
            <a:extLst>
              <a:ext uri="{FF2B5EF4-FFF2-40B4-BE49-F238E27FC236}">
                <a16:creationId xmlns:a16="http://schemas.microsoft.com/office/drawing/2014/main" id="{B5622CE4-E4B1-4A75-914F-5EC880EACE2E}"/>
              </a:ext>
            </a:extLst>
          </p:cNvPr>
          <p:cNvSpPr txBox="1"/>
          <p:nvPr/>
        </p:nvSpPr>
        <p:spPr>
          <a:xfrm>
            <a:off x="267403" y="127642"/>
            <a:ext cx="10897787" cy="584775"/>
          </a:xfrm>
          <a:prstGeom prst="rect">
            <a:avLst/>
          </a:prstGeom>
          <a:noFill/>
        </p:spPr>
        <p:txBody>
          <a:bodyPr wrap="square" rtlCol="0">
            <a:spAutoFit/>
          </a:bodyPr>
          <a:lstStyle/>
          <a:p>
            <a:pPr algn="just"/>
            <a:r>
              <a:rPr lang="en-US" sz="3200" b="1" dirty="0">
                <a:solidFill>
                  <a:schemeClr val="bg1"/>
                </a:solidFill>
              </a:rPr>
              <a:t>Road to become a Data Scientist</a:t>
            </a:r>
          </a:p>
        </p:txBody>
      </p:sp>
    </p:spTree>
    <p:extLst>
      <p:ext uri="{BB962C8B-B14F-4D97-AF65-F5344CB8AC3E}">
        <p14:creationId xmlns:p14="http://schemas.microsoft.com/office/powerpoint/2010/main" val="3339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9C62B-5619-E3D6-C42F-AB53E509718D}"/>
              </a:ext>
            </a:extLst>
          </p:cNvPr>
          <p:cNvSpPr>
            <a:spLocks noGrp="1"/>
          </p:cNvSpPr>
          <p:nvPr>
            <p:ph type="title"/>
          </p:nvPr>
        </p:nvSpPr>
        <p:spPr>
          <a:xfrm>
            <a:off x="2020047" y="260553"/>
            <a:ext cx="9845119" cy="1280890"/>
          </a:xfrm>
        </p:spPr>
        <p:txBody>
          <a:bodyPr>
            <a:normAutofit fontScale="90000"/>
          </a:bodyPr>
          <a:lstStyle/>
          <a:p>
            <a:pPr>
              <a:lnSpc>
                <a:spcPct val="107000"/>
              </a:lnSpc>
              <a:spcAft>
                <a:spcPts val="800"/>
              </a:spcAft>
            </a:pPr>
            <a:r>
              <a:rPr lang="en-IN" sz="3300" b="1" kern="100" dirty="0">
                <a:effectLst/>
                <a:latin typeface="Calibri" panose="020F0502020204030204" pitchFamily="34" charset="0"/>
                <a:ea typeface="Calibri" panose="020F0502020204030204" pitchFamily="34" charset="0"/>
                <a:cs typeface="Times New Roman" panose="02020603050405020304" pitchFamily="18" charset="0"/>
              </a:rPr>
              <a:t>Data science terminology</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Application Programming Interface (API)</a:t>
            </a:r>
            <a:br>
              <a:rPr lang="en-IN" sz="2200" kern="100" dirty="0">
                <a:effectLst/>
                <a:latin typeface="Calibri" panose="020F0502020204030204" pitchFamily="34" charset="0"/>
                <a:ea typeface="Calibri" panose="020F0502020204030204" pitchFamily="34" charset="0"/>
                <a:cs typeface="Times New Roman" panose="02020603050405020304" pitchFamily="18" charset="0"/>
              </a:rPr>
            </a:b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Collection of software routines, protocols, and tools which provide a programmer with all the building blocks for developing an application program for a specific platform (environment). An API also provides an interface that allows a program to communicate with other programs, running in the same environment. (BusinessDictionary.com)</a:t>
            </a:r>
            <a:br>
              <a:rPr lang="en-IN" sz="2200" kern="100" dirty="0">
                <a:effectLst/>
                <a:latin typeface="Calibri" panose="020F0502020204030204" pitchFamily="34" charset="0"/>
                <a:ea typeface="Calibri" panose="020F0502020204030204" pitchFamily="34" charset="0"/>
                <a:cs typeface="Times New Roman" panose="02020603050405020304" pitchFamily="18" charset="0"/>
              </a:rPr>
            </a:b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Artificial Intelligence (AI)</a:t>
            </a:r>
            <a:br>
              <a:rPr lang="en-IN" sz="2200" kern="100" dirty="0">
                <a:effectLst/>
                <a:latin typeface="Calibri" panose="020F0502020204030204" pitchFamily="34" charset="0"/>
                <a:ea typeface="Calibri" panose="020F0502020204030204" pitchFamily="34" charset="0"/>
                <a:cs typeface="Times New Roman" panose="02020603050405020304" pitchFamily="18" charset="0"/>
              </a:rPr>
            </a:b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Artificial intelligence is a field of computer science dedicated to solving cognitive problems commonly associated with human intelligence such as learning, problem solving, visual perception and speech and pattern recognition.</a:t>
            </a:r>
            <a:br>
              <a:rPr lang="en-IN" sz="2200" kern="100" dirty="0">
                <a:effectLst/>
                <a:latin typeface="Calibri" panose="020F0502020204030204" pitchFamily="34" charset="0"/>
                <a:ea typeface="Calibri" panose="020F0502020204030204" pitchFamily="34" charset="0"/>
                <a:cs typeface="Times New Roman" panose="02020603050405020304" pitchFamily="18" charset="0"/>
              </a:rPr>
            </a:br>
            <a:r>
              <a:rPr lang="en-IN" sz="2200" b="1" kern="100" dirty="0">
                <a:latin typeface="Calibri" panose="020F0502020204030204" pitchFamily="34" charset="0"/>
                <a:ea typeface="Calibri" panose="020F0502020204030204" pitchFamily="34" charset="0"/>
                <a:cs typeface="Times New Roman" panose="02020603050405020304" pitchFamily="18" charset="0"/>
              </a:rPr>
              <a:t>Artificial Intelligence System</a:t>
            </a:r>
            <a:br>
              <a:rPr lang="en-IN" sz="2200" kern="100" dirty="0">
                <a:effectLst/>
                <a:latin typeface="Calibri" panose="020F0502020204030204" pitchFamily="34" charset="0"/>
                <a:ea typeface="Calibri" panose="020F0502020204030204" pitchFamily="34" charset="0"/>
                <a:cs typeface="Times New Roman" panose="02020603050405020304" pitchFamily="18" charset="0"/>
              </a:rPr>
            </a:b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A technological system that uses a model to make inferences to generate output, including predictions, recommendations or decisions.</a:t>
            </a:r>
            <a:br>
              <a:rPr lang="en-IN" sz="2200" kern="100" dirty="0">
                <a:effectLst/>
                <a:latin typeface="Calibri" panose="020F0502020204030204" pitchFamily="34" charset="0"/>
                <a:ea typeface="Calibri" panose="020F0502020204030204" pitchFamily="34" charset="0"/>
                <a:cs typeface="Times New Roman" panose="02020603050405020304" pitchFamily="18" charset="0"/>
              </a:rPr>
            </a:br>
            <a:r>
              <a:rPr lang="en-IN" sz="2200" b="1" kern="100" dirty="0">
                <a:latin typeface="Calibri" panose="020F0502020204030204" pitchFamily="34" charset="0"/>
                <a:ea typeface="Calibri" panose="020F0502020204030204" pitchFamily="34" charset="0"/>
                <a:cs typeface="Times New Roman" panose="02020603050405020304" pitchFamily="18" charset="0"/>
              </a:rPr>
              <a:t>Data Science</a:t>
            </a:r>
            <a:br>
              <a:rPr lang="en-IN" sz="2200" kern="100" dirty="0">
                <a:effectLst/>
                <a:latin typeface="Calibri" panose="020F0502020204030204" pitchFamily="34" charset="0"/>
                <a:ea typeface="Calibri" panose="020F0502020204030204" pitchFamily="34" charset="0"/>
                <a:cs typeface="Times New Roman" panose="02020603050405020304" pitchFamily="18" charset="0"/>
              </a:rPr>
            </a:b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Data Science is an interdisciplinary field that uses scientific methods and algorithms to extract information and insights from diverse data types. It combines domain expertise, programming skills and knowledge of mathematics and statistics to solve analytically complex problems.</a:t>
            </a:r>
            <a:br>
              <a:rPr lang="en-IN" sz="2200" kern="100" dirty="0">
                <a:effectLst/>
                <a:latin typeface="Calibri" panose="020F0502020204030204" pitchFamily="34" charset="0"/>
                <a:ea typeface="Calibri" panose="020F0502020204030204" pitchFamily="34" charset="0"/>
                <a:cs typeface="Times New Roman" panose="02020603050405020304" pitchFamily="18" charset="0"/>
              </a:rPr>
            </a:b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24408396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E239-7BB7-A559-DD66-2C4F2DFBAB2D}"/>
              </a:ext>
            </a:extLst>
          </p:cNvPr>
          <p:cNvSpPr>
            <a:spLocks noGrp="1"/>
          </p:cNvSpPr>
          <p:nvPr>
            <p:ph type="title"/>
          </p:nvPr>
        </p:nvSpPr>
        <p:spPr>
          <a:xfrm>
            <a:off x="1876827" y="0"/>
            <a:ext cx="8911687" cy="1280890"/>
          </a:xfrm>
        </p:spPr>
        <p:txBody>
          <a:bodyPr>
            <a:noAutofit/>
          </a:bodyPr>
          <a:lstStyle/>
          <a:p>
            <a:r>
              <a:rPr lang="en-IN" sz="2000" b="1" kern="100" dirty="0">
                <a:latin typeface="Calibri" panose="020F0502020204030204" pitchFamily="34" charset="0"/>
                <a:ea typeface="Calibri" panose="020F0502020204030204" pitchFamily="34" charset="0"/>
                <a:cs typeface="Times New Roman" panose="02020603050405020304" pitchFamily="18" charset="0"/>
              </a:rPr>
              <a:t>Deep Learning</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1800" kern="100" dirty="0">
                <a:latin typeface="Calibri" panose="020F0502020204030204" pitchFamily="34" charset="0"/>
                <a:ea typeface="Calibri" panose="020F0502020204030204" pitchFamily="34" charset="0"/>
                <a:cs typeface="Times New Roman" panose="02020603050405020304" pitchFamily="18" charset="0"/>
              </a:rPr>
              <a:t>Subset of machine learning that imitates the workings of the human brain in processing data and improves performance. Typically, a multi-level algorithm that gradually identifies things at higher levels of abstraction. For example, the first level may identify certain lines, then the next level identifies combinations of lines as shapes, and then the next level identifies combinations of shapes as specific objects. Deep learning is popular for image classification. (www.datascienceglossary.org)</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2000" b="1" kern="100" dirty="0">
                <a:latin typeface="Calibri" panose="020F0502020204030204" pitchFamily="34" charset="0"/>
                <a:ea typeface="Calibri" panose="020F0502020204030204" pitchFamily="34" charset="0"/>
                <a:cs typeface="Times New Roman" panose="02020603050405020304" pitchFamily="18" charset="0"/>
              </a:rPr>
              <a:t>Event</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1800" kern="100" dirty="0">
                <a:latin typeface="Calibri" panose="020F0502020204030204" pitchFamily="34" charset="0"/>
                <a:ea typeface="Calibri" panose="020F0502020204030204" pitchFamily="34" charset="0"/>
                <a:cs typeface="Times New Roman" panose="02020603050405020304" pitchFamily="18" charset="0"/>
              </a:rPr>
              <a:t>An event in the Unified </a:t>
            </a:r>
            <a:r>
              <a:rPr lang="en-IN" sz="1800" kern="100" dirty="0" err="1">
                <a:latin typeface="Calibri" panose="020F0502020204030204" pitchFamily="34" charset="0"/>
                <a:ea typeface="Calibri" panose="020F0502020204030204" pitchFamily="34" charset="0"/>
                <a:cs typeface="Times New Roman" panose="02020603050405020304" pitchFamily="18" charset="0"/>
              </a:rPr>
              <a:t>Modeling</a:t>
            </a:r>
            <a:r>
              <a:rPr lang="en-IN" sz="1800" kern="100" dirty="0">
                <a:latin typeface="Calibri" panose="020F0502020204030204" pitchFamily="34" charset="0"/>
                <a:ea typeface="Calibri" panose="020F0502020204030204" pitchFamily="34" charset="0"/>
                <a:cs typeface="Times New Roman" panose="02020603050405020304" pitchFamily="18" charset="0"/>
              </a:rPr>
              <a:t> Language (UML) is a notable occurrence at a particular point in time. Events can, but do not necessarily, cause state transitions from one state to another in state machines represented. (wikipedia.org)</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2000" b="1" kern="100" dirty="0">
                <a:latin typeface="Calibri" panose="020F0502020204030204" pitchFamily="34" charset="0"/>
                <a:ea typeface="Calibri" panose="020F0502020204030204" pitchFamily="34" charset="0"/>
                <a:cs typeface="Times New Roman" panose="02020603050405020304" pitchFamily="18" charset="0"/>
              </a:rPr>
              <a:t>Latent variables</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1800" kern="100" dirty="0">
                <a:latin typeface="Calibri" panose="020F0502020204030204" pitchFamily="34" charset="0"/>
                <a:ea typeface="Calibri" panose="020F0502020204030204" pitchFamily="34" charset="0"/>
                <a:cs typeface="Times New Roman" panose="02020603050405020304" pitchFamily="18" charset="0"/>
              </a:rPr>
              <a:t>Latent variables are variables that are not directly observed but are rather inferred (through a mathematical model) from other variables that are observed (directly measured). Mathematical models that aim to explain observed variables in terms of latent variables are called latent variable models. (datascienceglossary.org)</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2000" b="1" kern="100" dirty="0">
                <a:latin typeface="Calibri" panose="020F0502020204030204" pitchFamily="34" charset="0"/>
                <a:ea typeface="Calibri" panose="020F0502020204030204" pitchFamily="34" charset="0"/>
                <a:cs typeface="Times New Roman" panose="02020603050405020304" pitchFamily="18" charset="0"/>
              </a:rPr>
              <a:t>Machine Learning (ML)</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1800" kern="100" dirty="0">
                <a:latin typeface="Calibri" panose="020F0502020204030204" pitchFamily="34" charset="0"/>
                <a:ea typeface="Calibri" panose="020F0502020204030204" pitchFamily="34" charset="0"/>
                <a:cs typeface="Times New Roman" panose="02020603050405020304" pitchFamily="18" charset="0"/>
              </a:rPr>
              <a:t>"Machine learning is the science of getting computers to automatically learn from experience instead of relying on explicitly programmed rules, and generalize the acquired knowledge to new settings."</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1800" kern="100" dirty="0">
                <a:latin typeface="Calibri" panose="020F0502020204030204" pitchFamily="34" charset="0"/>
                <a:ea typeface="Calibri" panose="020F0502020204030204" pitchFamily="34" charset="0"/>
                <a:cs typeface="Times New Roman" panose="02020603050405020304" pitchFamily="18" charset="0"/>
              </a:rPr>
              <a:t>United Nations Economic Commission for Europe's Machine Learning Team (2018 report)</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1800" kern="100" dirty="0">
                <a:latin typeface="Calibri" panose="020F0502020204030204" pitchFamily="34" charset="0"/>
                <a:ea typeface="Calibri" panose="020F0502020204030204" pitchFamily="34" charset="0"/>
                <a:cs typeface="Times New Roman" panose="02020603050405020304" pitchFamily="18" charset="0"/>
              </a:rPr>
              <a:t>The use of machine learning in official statistics.</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1800" kern="100" dirty="0">
                <a:latin typeface="Calibri" panose="020F0502020204030204" pitchFamily="34" charset="0"/>
                <a:ea typeface="Calibri" panose="020F0502020204030204" pitchFamily="34" charset="0"/>
                <a:cs typeface="Times New Roman" panose="02020603050405020304" pitchFamily="18" charset="0"/>
              </a:rPr>
              <a:t>In essence, Machine Learning automates analytical model building through optimization algorithms and parameters that can be modified and fine-tuned.</a:t>
            </a:r>
            <a:br>
              <a:rPr lang="en-IN" sz="1800" kern="100" dirty="0">
                <a:latin typeface="Calibri" panose="020F0502020204030204" pitchFamily="34" charset="0"/>
                <a:ea typeface="Calibri" panose="020F0502020204030204" pitchFamily="34" charset="0"/>
                <a:cs typeface="Times New Roman" panose="02020603050405020304" pitchFamily="18" charset="0"/>
              </a:rPr>
            </a:br>
            <a:endParaRPr lang="en-IN" sz="1800" dirty="0"/>
          </a:p>
        </p:txBody>
      </p:sp>
    </p:spTree>
    <p:extLst>
      <p:ext uri="{BB962C8B-B14F-4D97-AF65-F5344CB8AC3E}">
        <p14:creationId xmlns:p14="http://schemas.microsoft.com/office/powerpoint/2010/main" val="2606288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A8BBD-D3A0-B581-DC55-E8D4796E4929}"/>
              </a:ext>
            </a:extLst>
          </p:cNvPr>
          <p:cNvSpPr>
            <a:spLocks noGrp="1"/>
          </p:cNvSpPr>
          <p:nvPr>
            <p:ph type="title"/>
          </p:nvPr>
        </p:nvSpPr>
        <p:spPr/>
        <p:txBody>
          <a:bodyPr>
            <a:noAutofit/>
          </a:bodyPr>
          <a:lstStyle/>
          <a:p>
            <a:r>
              <a:rPr lang="en-IN" sz="2000" b="1" kern="100" dirty="0">
                <a:latin typeface="Calibri" panose="020F0502020204030204" pitchFamily="34" charset="0"/>
                <a:ea typeface="Calibri" panose="020F0502020204030204" pitchFamily="34" charset="0"/>
                <a:cs typeface="Times New Roman" panose="02020603050405020304" pitchFamily="18" charset="0"/>
              </a:rPr>
              <a:t>Python</a:t>
            </a:r>
            <a:br>
              <a:rPr lang="en-IN" sz="2000" kern="100" dirty="0">
                <a:latin typeface="Calibri" panose="020F0502020204030204" pitchFamily="34" charset="0"/>
                <a:ea typeface="Calibri" panose="020F0502020204030204" pitchFamily="34" charset="0"/>
                <a:cs typeface="Times New Roman" panose="02020603050405020304" pitchFamily="18" charset="0"/>
              </a:rPr>
            </a:br>
            <a:r>
              <a:rPr lang="en-IN" sz="2000" kern="100" dirty="0">
                <a:latin typeface="Calibri" panose="020F0502020204030204" pitchFamily="34" charset="0"/>
                <a:ea typeface="Calibri" panose="020F0502020204030204" pitchFamily="34" charset="0"/>
                <a:cs typeface="Times New Roman" panose="02020603050405020304" pitchFamily="18" charset="0"/>
              </a:rPr>
              <a:t>A programming language available since 1994 that is popular with people doing data science. Python is noted for ease of use among beginners, and great power when used by advanced users, especially when taking advantage of specialized libraries such as those designed for machine learning and graph generation. (datascienceglossary.org)</a:t>
            </a:r>
            <a:br>
              <a:rPr lang="en-IN" sz="2000" kern="100" dirty="0">
                <a:latin typeface="Calibri" panose="020F0502020204030204" pitchFamily="34" charset="0"/>
                <a:ea typeface="Calibri" panose="020F0502020204030204" pitchFamily="34" charset="0"/>
                <a:cs typeface="Times New Roman" panose="02020603050405020304" pitchFamily="18" charset="0"/>
              </a:rPr>
            </a:br>
            <a:r>
              <a:rPr lang="en-IN" sz="2000" b="1" kern="100" dirty="0">
                <a:latin typeface="Calibri" panose="020F0502020204030204" pitchFamily="34" charset="0"/>
                <a:ea typeface="Calibri" panose="020F0502020204030204" pitchFamily="34" charset="0"/>
                <a:cs typeface="Times New Roman" panose="02020603050405020304" pitchFamily="18" charset="0"/>
              </a:rPr>
              <a:t>R</a:t>
            </a:r>
            <a:br>
              <a:rPr lang="en-IN" sz="2000" kern="100" dirty="0">
                <a:latin typeface="Calibri" panose="020F0502020204030204" pitchFamily="34" charset="0"/>
                <a:ea typeface="Calibri" panose="020F0502020204030204" pitchFamily="34" charset="0"/>
                <a:cs typeface="Times New Roman" panose="02020603050405020304" pitchFamily="18" charset="0"/>
              </a:rPr>
            </a:br>
            <a:r>
              <a:rPr lang="en-IN" sz="2000" kern="100" dirty="0">
                <a:latin typeface="Calibri" panose="020F0502020204030204" pitchFamily="34" charset="0"/>
                <a:ea typeface="Calibri" panose="020F0502020204030204" pitchFamily="34" charset="0"/>
                <a:cs typeface="Times New Roman" panose="02020603050405020304" pitchFamily="18" charset="0"/>
              </a:rPr>
              <a:t>An open-source programming language and environment for statistical computing and graph generation available for Linux, Windows, and Mac. (datascienceglossary.org)</a:t>
            </a:r>
            <a:br>
              <a:rPr lang="en-IN" sz="2000" kern="100" dirty="0">
                <a:latin typeface="Calibri" panose="020F0502020204030204" pitchFamily="34" charset="0"/>
                <a:ea typeface="Calibri" panose="020F0502020204030204" pitchFamily="34" charset="0"/>
                <a:cs typeface="Times New Roman" panose="02020603050405020304" pitchFamily="18" charset="0"/>
              </a:rPr>
            </a:br>
            <a:r>
              <a:rPr lang="en-IN" sz="2000" b="1" kern="100" dirty="0">
                <a:latin typeface="Calibri" panose="020F0502020204030204" pitchFamily="34" charset="0"/>
                <a:ea typeface="Calibri" panose="020F0502020204030204" pitchFamily="34" charset="0"/>
                <a:cs typeface="Times New Roman" panose="02020603050405020304" pitchFamily="18" charset="0"/>
              </a:rPr>
              <a:t>Reinforcement Learning (RL</a:t>
            </a:r>
            <a:r>
              <a:rPr lang="en-IN" sz="2000" kern="100" dirty="0">
                <a:latin typeface="Calibri" panose="020F0502020204030204" pitchFamily="34" charset="0"/>
                <a:ea typeface="Calibri" panose="020F0502020204030204" pitchFamily="34" charset="0"/>
                <a:cs typeface="Times New Roman" panose="02020603050405020304" pitchFamily="18" charset="0"/>
              </a:rPr>
              <a:t>)</a:t>
            </a:r>
            <a:br>
              <a:rPr lang="en-IN" sz="2000" kern="100" dirty="0">
                <a:latin typeface="Calibri" panose="020F0502020204030204" pitchFamily="34" charset="0"/>
                <a:ea typeface="Calibri" panose="020F0502020204030204" pitchFamily="34" charset="0"/>
                <a:cs typeface="Times New Roman" panose="02020603050405020304" pitchFamily="18" charset="0"/>
              </a:rPr>
            </a:br>
            <a:r>
              <a:rPr lang="en-IN" sz="2000" kern="100" dirty="0">
                <a:latin typeface="Calibri" panose="020F0502020204030204" pitchFamily="34" charset="0"/>
                <a:ea typeface="Calibri" panose="020F0502020204030204" pitchFamily="34" charset="0"/>
                <a:cs typeface="Times New Roman" panose="02020603050405020304" pitchFamily="18" charset="0"/>
              </a:rPr>
              <a:t>Reinforcement Learning (RL) is a sub-field of Machine Learning involving a controller (termed an agent) capable of taking actions in the form of decisions within a system. After each decision is made by the controller, the system evolves to a new state and the controller receives a measure of utility. By trial and error, the controller learns from its experience to optimize an action selection strategy that maximizes the expected cumulative utility within the system. RL is typically used to solve problems that can be modelled as sequential decision processes.</a:t>
            </a:r>
            <a:br>
              <a:rPr lang="en-IN" sz="2000" kern="100" dirty="0">
                <a:latin typeface="Calibri" panose="020F0502020204030204" pitchFamily="34" charset="0"/>
                <a:ea typeface="Calibri" panose="020F0502020204030204" pitchFamily="34" charset="0"/>
                <a:cs typeface="Times New Roman" panose="02020603050405020304" pitchFamily="18" charset="0"/>
              </a:rPr>
            </a:br>
            <a:endParaRPr lang="en-IN" sz="2000" dirty="0"/>
          </a:p>
        </p:txBody>
      </p:sp>
    </p:spTree>
    <p:extLst>
      <p:ext uri="{BB962C8B-B14F-4D97-AF65-F5344CB8AC3E}">
        <p14:creationId xmlns:p14="http://schemas.microsoft.com/office/powerpoint/2010/main" val="18590453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9ECBB-87B3-4DA6-274E-87E7AD802206}"/>
              </a:ext>
            </a:extLst>
          </p:cNvPr>
          <p:cNvSpPr>
            <a:spLocks noGrp="1"/>
          </p:cNvSpPr>
          <p:nvPr>
            <p:ph type="title"/>
          </p:nvPr>
        </p:nvSpPr>
        <p:spPr>
          <a:xfrm>
            <a:off x="2526823" y="194452"/>
            <a:ext cx="8911687" cy="1280890"/>
          </a:xfrm>
        </p:spPr>
        <p:txBody>
          <a:bodyPr>
            <a:noAutofit/>
          </a:bodyPr>
          <a:lstStyle/>
          <a:p>
            <a:r>
              <a:rPr lang="en-IN" sz="2000" b="1" kern="100" dirty="0">
                <a:latin typeface="Calibri" panose="020F0502020204030204" pitchFamily="34" charset="0"/>
                <a:ea typeface="Calibri" panose="020F0502020204030204" pitchFamily="34" charset="0"/>
                <a:cs typeface="Times New Roman" panose="02020603050405020304" pitchFamily="18" charset="0"/>
              </a:rPr>
              <a:t>Semantic</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1800" kern="100" dirty="0">
                <a:latin typeface="Calibri" panose="020F0502020204030204" pitchFamily="34" charset="0"/>
                <a:ea typeface="Calibri" panose="020F0502020204030204" pitchFamily="34" charset="0"/>
                <a:cs typeface="Times New Roman" panose="02020603050405020304" pitchFamily="18" charset="0"/>
              </a:rPr>
              <a:t>Semantics can address meaning at the levels of words, phrases, sentences, or larger units of discourse. In machine learning, semantic analysis of a corpus is the task of building structures that approximate concepts from a large set of documents. It generally does not involve prior semantic understanding of the documents. (wikipedia.org)</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2000" b="1" kern="100" dirty="0">
                <a:latin typeface="Calibri" panose="020F0502020204030204" pitchFamily="34" charset="0"/>
                <a:ea typeface="Calibri" panose="020F0502020204030204" pitchFamily="34" charset="0"/>
                <a:cs typeface="Times New Roman" panose="02020603050405020304" pitchFamily="18" charset="0"/>
              </a:rPr>
              <a:t>Stochastic optimization</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1800" kern="100" dirty="0">
                <a:latin typeface="Calibri" panose="020F0502020204030204" pitchFamily="34" charset="0"/>
                <a:ea typeface="Calibri" panose="020F0502020204030204" pitchFamily="34" charset="0"/>
                <a:cs typeface="Times New Roman" panose="02020603050405020304" pitchFamily="18" charset="0"/>
              </a:rPr>
              <a:t>Stochastic optimization methods are optimization methods that generate and use random variables. For stochastic problems, the random variables appear in the formulation of the optimization problem itself, which involves random objective functions or random constraints. Stochastic optimization methods also include methods with random iterates. (wikipedia.org)</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2000" b="1" kern="100" dirty="0">
                <a:latin typeface="Calibri" panose="020F0502020204030204" pitchFamily="34" charset="0"/>
                <a:ea typeface="Calibri" panose="020F0502020204030204" pitchFamily="34" charset="0"/>
                <a:cs typeface="Times New Roman" panose="02020603050405020304" pitchFamily="18" charset="0"/>
              </a:rPr>
              <a:t>Supervised Learning</a:t>
            </a:r>
            <a:br>
              <a:rPr lang="en-IN" sz="2000" b="1" kern="100" dirty="0">
                <a:latin typeface="Calibri" panose="020F0502020204030204" pitchFamily="34" charset="0"/>
                <a:ea typeface="Calibri" panose="020F0502020204030204" pitchFamily="34" charset="0"/>
                <a:cs typeface="Times New Roman" panose="02020603050405020304" pitchFamily="18" charset="0"/>
              </a:rPr>
            </a:br>
            <a:r>
              <a:rPr lang="en-IN" sz="1800" kern="100" dirty="0">
                <a:latin typeface="Calibri" panose="020F0502020204030204" pitchFamily="34" charset="0"/>
                <a:ea typeface="Calibri" panose="020F0502020204030204" pitchFamily="34" charset="0"/>
                <a:cs typeface="Times New Roman" panose="02020603050405020304" pitchFamily="18" charset="0"/>
              </a:rPr>
              <a:t>A type of machine learning algorithm in which a system is taught via examples. For instance, a supervised learning algorithm can be taught to classify input into specific, known classes. The classic example is sorting email into spam versus non-spam. (datascienceglossary.org)</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2000" b="1" kern="100" dirty="0">
                <a:latin typeface="Calibri" panose="020F0502020204030204" pitchFamily="34" charset="0"/>
                <a:ea typeface="Calibri" panose="020F0502020204030204" pitchFamily="34" charset="0"/>
                <a:cs typeface="Times New Roman" panose="02020603050405020304" pitchFamily="18" charset="0"/>
              </a:rPr>
              <a:t>Unsupervised Learning</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1800" kern="100" dirty="0">
                <a:latin typeface="Calibri" panose="020F0502020204030204" pitchFamily="34" charset="0"/>
                <a:ea typeface="Calibri" panose="020F0502020204030204" pitchFamily="34" charset="0"/>
                <a:cs typeface="Times New Roman" panose="02020603050405020304" pitchFamily="18" charset="0"/>
              </a:rPr>
              <a:t>A class of machine learning algorithms designed to identify groupings of data without knowing in advance what the groups will be. (datascienceglossary.org)</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2000" b="1" kern="100" dirty="0">
                <a:latin typeface="Calibri" panose="020F0502020204030204" pitchFamily="34" charset="0"/>
                <a:ea typeface="Calibri" panose="020F0502020204030204" pitchFamily="34" charset="0"/>
                <a:cs typeface="Times New Roman" panose="02020603050405020304" pitchFamily="18" charset="0"/>
              </a:rPr>
              <a:t>Web scraping</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1800" kern="100" dirty="0">
                <a:latin typeface="Calibri" panose="020F0502020204030204" pitchFamily="34" charset="0"/>
                <a:ea typeface="Calibri" panose="020F0502020204030204" pitchFamily="34" charset="0"/>
                <a:cs typeface="Times New Roman" panose="02020603050405020304" pitchFamily="18" charset="0"/>
              </a:rPr>
              <a:t>Web scraping is a term for various methods used to collect information from across the Internet. Generally, this is one with software that simulates human Web surfing to collect specified bits of information from different websites. (</a:t>
            </a:r>
            <a:r>
              <a:rPr lang="en-IN" sz="1800" kern="100" dirty="0" err="1">
                <a:latin typeface="Calibri" panose="020F0502020204030204" pitchFamily="34" charset="0"/>
                <a:ea typeface="Calibri" panose="020F0502020204030204" pitchFamily="34" charset="0"/>
                <a:cs typeface="Times New Roman" panose="02020603050405020304" pitchFamily="18" charset="0"/>
              </a:rPr>
              <a:t>techopedia</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p>
        </p:txBody>
      </p:sp>
    </p:spTree>
    <p:extLst>
      <p:ext uri="{BB962C8B-B14F-4D97-AF65-F5344CB8AC3E}">
        <p14:creationId xmlns:p14="http://schemas.microsoft.com/office/powerpoint/2010/main" val="76736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56161" y="1555389"/>
            <a:ext cx="11079677" cy="2062103"/>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a "concept to unify statistics, data analysis, machine learning and their related methods" in order to "understand and analyze actual phenomena" with data.</a:t>
            </a:r>
          </a:p>
        </p:txBody>
      </p:sp>
      <p:sp>
        <p:nvSpPr>
          <p:cNvPr id="8" name="TextBox 7">
            <a:extLst>
              <a:ext uri="{FF2B5EF4-FFF2-40B4-BE49-F238E27FC236}">
                <a16:creationId xmlns:a16="http://schemas.microsoft.com/office/drawing/2014/main" id="{7A843D0C-2558-424B-BFE5-EA6D125F19A1}"/>
              </a:ext>
            </a:extLst>
          </p:cNvPr>
          <p:cNvSpPr txBox="1"/>
          <p:nvPr/>
        </p:nvSpPr>
        <p:spPr>
          <a:xfrm>
            <a:off x="556160" y="3668001"/>
            <a:ext cx="5877891" cy="3046988"/>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employs techniques and theories drawn from many fields within the context of mathematics, statistics, computer science, and information science. </a:t>
            </a:r>
          </a:p>
        </p:txBody>
      </p:sp>
      <p:pic>
        <p:nvPicPr>
          <p:cNvPr id="3" name="Picture 2">
            <a:extLst>
              <a:ext uri="{FF2B5EF4-FFF2-40B4-BE49-F238E27FC236}">
                <a16:creationId xmlns:a16="http://schemas.microsoft.com/office/drawing/2014/main" id="{872BAB28-28CA-434F-B280-13877DDDBC0F}"/>
              </a:ext>
            </a:extLst>
          </p:cNvPr>
          <p:cNvPicPr>
            <a:picLocks noChangeAspect="1"/>
          </p:cNvPicPr>
          <p:nvPr/>
        </p:nvPicPr>
        <p:blipFill>
          <a:blip r:embed="rId2"/>
          <a:stretch>
            <a:fillRect/>
          </a:stretch>
        </p:blipFill>
        <p:spPr>
          <a:xfrm>
            <a:off x="7182197" y="3104150"/>
            <a:ext cx="3856116" cy="3494969"/>
          </a:xfrm>
          <a:prstGeom prst="rect">
            <a:avLst/>
          </a:prstGeom>
        </p:spPr>
      </p:pic>
      <p:sp>
        <p:nvSpPr>
          <p:cNvPr id="5" name="Rectangle 4">
            <a:extLst>
              <a:ext uri="{FF2B5EF4-FFF2-40B4-BE49-F238E27FC236}">
                <a16:creationId xmlns:a16="http://schemas.microsoft.com/office/drawing/2014/main" id="{D6374B14-502A-40BB-96D3-47623E008627}"/>
              </a:ext>
            </a:extLst>
          </p:cNvPr>
          <p:cNvSpPr/>
          <p:nvPr/>
        </p:nvSpPr>
        <p:spPr>
          <a:xfrm>
            <a:off x="7899026" y="6577175"/>
            <a:ext cx="2422458" cy="276999"/>
          </a:xfrm>
          <a:prstGeom prst="rect">
            <a:avLst/>
          </a:prstGeom>
        </p:spPr>
        <p:txBody>
          <a:bodyPr wrap="none">
            <a:spAutoFit/>
          </a:bodyPr>
          <a:lstStyle/>
          <a:p>
            <a:r>
              <a:rPr lang="en-US" sz="1200" dirty="0"/>
              <a:t>Source: https://bit.ly/2YTRQ3w</a:t>
            </a:r>
          </a:p>
        </p:txBody>
      </p:sp>
    </p:spTree>
    <p:extLst>
      <p:ext uri="{BB962C8B-B14F-4D97-AF65-F5344CB8AC3E}">
        <p14:creationId xmlns:p14="http://schemas.microsoft.com/office/powerpoint/2010/main" val="118330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1C2D4529-FAE7-4F35-8FB2-78FD4EBB4B0D}"/>
              </a:ext>
            </a:extLst>
          </p:cNvPr>
          <p:cNvSpPr/>
          <p:nvPr/>
        </p:nvSpPr>
        <p:spPr>
          <a:xfrm>
            <a:off x="5101389" y="1668378"/>
            <a:ext cx="6729664" cy="4980616"/>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88F17B3-6C1B-4184-94A4-3A4E04F8B638}"/>
              </a:ext>
            </a:extLst>
          </p:cNvPr>
          <p:cNvSpPr/>
          <p:nvPr/>
        </p:nvSpPr>
        <p:spPr>
          <a:xfrm>
            <a:off x="360947" y="1668378"/>
            <a:ext cx="4740442" cy="4980616"/>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692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020CF-AE6B-40E6-96A2-9BAF06409230}"/>
              </a:ext>
            </a:extLst>
          </p:cNvPr>
          <p:cNvSpPr>
            <a:spLocks noGrp="1"/>
          </p:cNvSpPr>
          <p:nvPr>
            <p:ph type="title"/>
          </p:nvPr>
        </p:nvSpPr>
        <p:spPr>
          <a:xfrm>
            <a:off x="2843349" y="209006"/>
            <a:ext cx="8610600" cy="1293028"/>
          </a:xfrm>
        </p:spPr>
        <p:txBody>
          <a:bodyPr/>
          <a:lstStyle/>
          <a:p>
            <a:r>
              <a:rPr lang="en-US" b="1" dirty="0"/>
              <a:t>What is DATA SCIENCE?</a:t>
            </a:r>
          </a:p>
        </p:txBody>
      </p:sp>
      <p:cxnSp>
        <p:nvCxnSpPr>
          <p:cNvPr id="6" name="Straight Connector 5">
            <a:extLst>
              <a:ext uri="{FF2B5EF4-FFF2-40B4-BE49-F238E27FC236}">
                <a16:creationId xmlns:a16="http://schemas.microsoft.com/office/drawing/2014/main" id="{A6C4E796-4FA0-4315-BB09-46236C1E04A0}"/>
              </a:ext>
            </a:extLst>
          </p:cNvPr>
          <p:cNvCxnSpPr/>
          <p:nvPr/>
        </p:nvCxnSpPr>
        <p:spPr>
          <a:xfrm flipH="1">
            <a:off x="-91440" y="1397723"/>
            <a:ext cx="12374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965E94-5FCD-4332-AC13-6B4C80196C0A}"/>
              </a:ext>
            </a:extLst>
          </p:cNvPr>
          <p:cNvSpPr txBox="1"/>
          <p:nvPr/>
        </p:nvSpPr>
        <p:spPr>
          <a:xfrm>
            <a:off x="556162" y="1394969"/>
            <a:ext cx="5989018" cy="584775"/>
          </a:xfrm>
          <a:prstGeom prst="rect">
            <a:avLst/>
          </a:prstGeom>
          <a:noFill/>
        </p:spPr>
        <p:txBody>
          <a:bodyPr wrap="square" rtlCol="0">
            <a:spAutoFit/>
          </a:bodyPr>
          <a:lstStyle/>
          <a:p>
            <a:pPr algn="just"/>
            <a:r>
              <a:rPr lang="en-US" sz="3200" b="1" i="1" dirty="0"/>
              <a:t>Fourth Paradigm of Science</a:t>
            </a:r>
          </a:p>
        </p:txBody>
      </p:sp>
      <p:sp>
        <p:nvSpPr>
          <p:cNvPr id="8" name="TextBox 7">
            <a:extLst>
              <a:ext uri="{FF2B5EF4-FFF2-40B4-BE49-F238E27FC236}">
                <a16:creationId xmlns:a16="http://schemas.microsoft.com/office/drawing/2014/main" id="{2C30E192-99D6-468C-9C5C-58A083FFEC3E}"/>
              </a:ext>
            </a:extLst>
          </p:cNvPr>
          <p:cNvSpPr txBox="1"/>
          <p:nvPr/>
        </p:nvSpPr>
        <p:spPr>
          <a:xfrm>
            <a:off x="556162" y="1877105"/>
            <a:ext cx="5989018" cy="5016758"/>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Thousand of years</a:t>
            </a:r>
          </a:p>
          <a:p>
            <a:pPr lvl="1" algn="just"/>
            <a:r>
              <a:rPr lang="en-US" sz="3200" dirty="0"/>
              <a:t>- Empirical</a:t>
            </a:r>
          </a:p>
          <a:p>
            <a:pPr marL="457200" indent="-457200" algn="just">
              <a:buFont typeface="Arial" panose="020B0604020202020204" pitchFamily="34" charset="0"/>
              <a:buChar char="•"/>
            </a:pPr>
            <a:r>
              <a:rPr lang="en-US" sz="3200" dirty="0"/>
              <a:t>Few hundred of years</a:t>
            </a:r>
          </a:p>
          <a:p>
            <a:pPr algn="just"/>
            <a:r>
              <a:rPr lang="en-US" sz="3200" dirty="0"/>
              <a:t>	- Theoretical</a:t>
            </a:r>
          </a:p>
          <a:p>
            <a:pPr marL="457200" indent="-457200" algn="just">
              <a:buFont typeface="Arial" panose="020B0604020202020204" pitchFamily="34" charset="0"/>
              <a:buChar char="•"/>
            </a:pPr>
            <a:r>
              <a:rPr lang="en-US" sz="3200" dirty="0"/>
              <a:t>Last fifty years</a:t>
            </a:r>
          </a:p>
          <a:p>
            <a:pPr algn="just"/>
            <a:r>
              <a:rPr lang="en-US" sz="3200" dirty="0"/>
              <a:t>	- Computational</a:t>
            </a:r>
          </a:p>
          <a:p>
            <a:pPr algn="just"/>
            <a:r>
              <a:rPr lang="en-US" sz="3200" dirty="0"/>
              <a:t>	- “Query the world”</a:t>
            </a:r>
          </a:p>
          <a:p>
            <a:pPr marL="457200" indent="-457200" algn="just">
              <a:buFont typeface="Arial" panose="020B0604020202020204" pitchFamily="34" charset="0"/>
              <a:buChar char="•"/>
            </a:pPr>
            <a:r>
              <a:rPr lang="en-US" sz="3200" dirty="0"/>
              <a:t>Last twenty years</a:t>
            </a:r>
          </a:p>
          <a:p>
            <a:pPr algn="just"/>
            <a:r>
              <a:rPr lang="en-US" sz="3200" dirty="0"/>
              <a:t>	- eScience (Data Science)</a:t>
            </a:r>
          </a:p>
          <a:p>
            <a:pPr algn="just"/>
            <a:r>
              <a:rPr lang="en-US" sz="3200" dirty="0"/>
              <a:t>	- “Download the world”</a:t>
            </a:r>
          </a:p>
        </p:txBody>
      </p:sp>
      <p:pic>
        <p:nvPicPr>
          <p:cNvPr id="5" name="Picture 4">
            <a:extLst>
              <a:ext uri="{FF2B5EF4-FFF2-40B4-BE49-F238E27FC236}">
                <a16:creationId xmlns:a16="http://schemas.microsoft.com/office/drawing/2014/main" id="{DF56535F-E273-44A0-9177-5223EBDE2BB8}"/>
              </a:ext>
            </a:extLst>
          </p:cNvPr>
          <p:cNvPicPr>
            <a:picLocks noChangeAspect="1"/>
          </p:cNvPicPr>
          <p:nvPr/>
        </p:nvPicPr>
        <p:blipFill>
          <a:blip r:embed="rId3"/>
          <a:stretch>
            <a:fillRect/>
          </a:stretch>
        </p:blipFill>
        <p:spPr>
          <a:xfrm>
            <a:off x="7309272" y="1502034"/>
            <a:ext cx="3615402" cy="5219587"/>
          </a:xfrm>
          <a:prstGeom prst="rect">
            <a:avLst/>
          </a:prstGeom>
        </p:spPr>
      </p:pic>
    </p:spTree>
    <p:extLst>
      <p:ext uri="{BB962C8B-B14F-4D97-AF65-F5344CB8AC3E}">
        <p14:creationId xmlns:p14="http://schemas.microsoft.com/office/powerpoint/2010/main" val="392980558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442</TotalTime>
  <Words>3603</Words>
  <Application>Microsoft Office PowerPoint</Application>
  <PresentationFormat>Widescreen</PresentationFormat>
  <Paragraphs>303</Paragraphs>
  <Slides>64</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Century Gothic</vt:lpstr>
      <vt:lpstr>times new roman, serif</vt:lpstr>
      <vt:lpstr>Wingdings 3</vt:lpstr>
      <vt:lpstr>Wisp</vt:lpstr>
      <vt:lpstr>INTRODUCTION TO  DATA SCIENCE</vt:lpstr>
      <vt:lpstr>Learning objectives</vt:lpstr>
      <vt:lpstr>Contents</vt:lpstr>
      <vt:lpstr>Why we are talking about Data Science?</vt:lpstr>
      <vt:lpstr>What is DATA SCIENCE?</vt:lpstr>
      <vt:lpstr>What is DATA SCIENCE?</vt:lpstr>
      <vt:lpstr>What is DATA SCIENCE?</vt:lpstr>
      <vt:lpstr>What is DATA SCIENCE?</vt:lpstr>
      <vt:lpstr>What is DATA SCIENCE?</vt:lpstr>
      <vt:lpstr>What is DATA SCIENCE?</vt:lpstr>
      <vt:lpstr>What is DATA SCIENCE?</vt:lpstr>
      <vt:lpstr>What is DATA SCIENCE?</vt:lpstr>
      <vt:lpstr>What is DATA SCIENCE?</vt:lpstr>
      <vt:lpstr>What is DATA SCIENCE?</vt:lpstr>
      <vt:lpstr>What is DATA SCIENCE?</vt:lpstr>
      <vt:lpstr>What is DATA SCIENCE?</vt:lpstr>
      <vt:lpstr>What is DATA SCIENCE?</vt:lpstr>
      <vt:lpstr>What is DATA SCIENCE?</vt:lpstr>
      <vt:lpstr>What is DATA SCIENCE?</vt:lpstr>
      <vt:lpstr>What is DATA SCIENCE?</vt:lpstr>
      <vt:lpstr>What is DATA SCIENCE?</vt:lpstr>
      <vt:lpstr>What is DATA SCIENCE?</vt:lpstr>
      <vt:lpstr>What is DATA SCIENCE?</vt:lpstr>
      <vt:lpstr>What is DATA SCIENCE?</vt:lpstr>
      <vt:lpstr>What is DATA SCIENCE?</vt:lpstr>
      <vt:lpstr>What is DATA SCIENCE?</vt:lpstr>
      <vt:lpstr>What is DATA SCIENCE?</vt:lpstr>
      <vt:lpstr>What is DATA SCIENCE?</vt:lpstr>
      <vt:lpstr>What is DATA SCIENCE?</vt:lpstr>
      <vt:lpstr>APPLICATION of data science</vt:lpstr>
      <vt:lpstr>APPLICATIONs OF DATA SCIENCE</vt:lpstr>
      <vt:lpstr>APPLICATIONs OF DATA SCIENCE</vt:lpstr>
      <vt:lpstr>APPLICATIONs OF DATA SCIENCE</vt:lpstr>
      <vt:lpstr>APPLICATIONs OF DATA SCIENCE</vt:lpstr>
      <vt:lpstr>APPLICATIONs OF DATA SCIENCE</vt:lpstr>
      <vt:lpstr>APPLICATIONs OF DATA SCIENCE</vt:lpstr>
      <vt:lpstr>APPLICATIONs OF DATA SCIENCE</vt:lpstr>
      <vt:lpstr>APPLICATIONs OF DATA SCIENCE</vt:lpstr>
      <vt:lpstr>APPLICATIONs OF DATA SCIENCE</vt:lpstr>
      <vt:lpstr>APPLICATIONs OF DATA SCIENCE</vt:lpstr>
      <vt:lpstr>APPLICATIONs OF DATA SCIENCE</vt:lpstr>
      <vt:lpstr>APPLICATIONs OF DATA SCIENCE</vt:lpstr>
      <vt:lpstr>APPLICATIONs OF DATA SCIENCE</vt:lpstr>
      <vt:lpstr>APPLICATIONs OF DATA SCIENCE</vt:lpstr>
      <vt:lpstr>APPLICATIONs OF DATA SCIENCE</vt:lpstr>
      <vt:lpstr>APPLICATIONs OF DATA SCIENCE</vt:lpstr>
      <vt:lpstr>APPLICATIONs OF DATA SCIENCE</vt:lpstr>
      <vt:lpstr>APPLICATIONs OF DATA SCIENCE</vt:lpstr>
      <vt:lpstr>IMPACT of data science on society</vt:lpstr>
      <vt:lpstr>IMPACT of data science on society</vt:lpstr>
      <vt:lpstr>IMPACT of data science on society</vt:lpstr>
      <vt:lpstr>IMPACT of data science on society</vt:lpstr>
      <vt:lpstr>IMPACT of data science on society</vt:lpstr>
      <vt:lpstr>IMPACT of data science on society</vt:lpstr>
      <vt:lpstr>IMPACT of data science on society</vt:lpstr>
      <vt:lpstr>IMPACT of data science on society</vt:lpstr>
      <vt:lpstr>IMPORTANCE of data science</vt:lpstr>
      <vt:lpstr>Importance of data science</vt:lpstr>
      <vt:lpstr>Importance of data science</vt:lpstr>
      <vt:lpstr>PowerPoint Presentation</vt:lpstr>
      <vt:lpstr>Data science terminology Application Programming Interface (API) Collection of software routines, protocols, and tools which provide a programmer with all the building blocks for developing an application program for a specific platform (environment). An API also provides an interface that allows a program to communicate with other programs, running in the same environment. (BusinessDictionary.com) Artificial Intelligence (AI) Artificial intelligence is a field of computer science dedicated to solving cognitive problems commonly associated with human intelligence such as learning, problem solving, visual perception and speech and pattern recognition. Artificial Intelligence System A technological system that uses a model to make inferences to generate output, including predictions, recommendations or decisions. Data Science Data Science is an interdisciplinary field that uses scientific methods and algorithms to extract information and insights from diverse data types. It combines domain expertise, programming skills and knowledge of mathematics and statistics to solve analytically complex problems.    </vt:lpstr>
      <vt:lpstr>Deep Learning Subset of machine learning that imitates the workings of the human brain in processing data and improves performance. Typically, a multi-level algorithm that gradually identifies things at higher levels of abstraction. For example, the first level may identify certain lines, then the next level identifies combinations of lines as shapes, and then the next level identifies combinations of shapes as specific objects. Deep learning is popular for image classification. (www.datascienceglossary.org) Event An event in the Unified Modeling Language (UML) is a notable occurrence at a particular point in time. Events can, but do not necessarily, cause state transitions from one state to another in state machines represented. (wikipedia.org) Latent variables Latent variables are variables that are not directly observed but are rather inferred (through a mathematical model) from other variables that are observed (directly measured). Mathematical models that aim to explain observed variables in terms of latent variables are called latent variable models. (datascienceglossary.org) Machine Learning (ML) "Machine learning is the science of getting computers to automatically learn from experience instead of relying on explicitly programmed rules, and generalize the acquired knowledge to new settings." United Nations Economic Commission for Europe's Machine Learning Team (2018 report) The use of machine learning in official statistics. In essence, Machine Learning automates analytical model building through optimization algorithms and parameters that can be modified and fine-tuned. </vt:lpstr>
      <vt:lpstr>Python A programming language available since 1994 that is popular with people doing data science. Python is noted for ease of use among beginners, and great power when used by advanced users, especially when taking advantage of specialized libraries such as those designed for machine learning and graph generation. (datascienceglossary.org) R An open-source programming language and environment for statistical computing and graph generation available for Linux, Windows, and Mac. (datascienceglossary.org) Reinforcement Learning (RL) Reinforcement Learning (RL) is a sub-field of Machine Learning involving a controller (termed an agent) capable of taking actions in the form of decisions within a system. After each decision is made by the controller, the system evolves to a new state and the controller receives a measure of utility. By trial and error, the controller learns from its experience to optimize an action selection strategy that maximizes the expected cumulative utility within the system. RL is typically used to solve problems that can be modelled as sequential decision processes. </vt:lpstr>
      <vt:lpstr>Semantic Semantics can address meaning at the levels of words, phrases, sentences, or larger units of discourse. In machine learning, semantic analysis of a corpus is the task of building structures that approximate concepts from a large set of documents. It generally does not involve prior semantic understanding of the documents. (wikipedia.org) Stochastic optimization Stochastic optimization methods are optimization methods that generate and use random variables. For stochastic problems, the random variables appear in the formulation of the optimization problem itself, which involves random objective functions or random constraints. Stochastic optimization methods also include methods with random iterates. (wikipedia.org) Supervised Learning A type of machine learning algorithm in which a system is taught via examples. For instance, a supervised learning algorithm can be taught to classify input into specific, known classes. The classic example is sorting email into spam versus non-spam. (datascienceglossary.org) Unsupervised Learning A class of machine learning algorithms designed to identify groupings of data without knowing in advance what the groups will be. (datascienceglossary.org) Web scraping Web scraping is a term for various methods used to collect information from across the Internet. Generally, this is one with software that simulates human Web surfing to collect specified bits of information from different websites. (techopedia)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dc:title>
  <dc:creator>forian</dc:creator>
  <cp:lastModifiedBy>Shital Bhatt</cp:lastModifiedBy>
  <cp:revision>87</cp:revision>
  <dcterms:created xsi:type="dcterms:W3CDTF">2019-08-18T02:30:33Z</dcterms:created>
  <dcterms:modified xsi:type="dcterms:W3CDTF">2024-05-23T05:19:46Z</dcterms:modified>
</cp:coreProperties>
</file>